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0" r:id="rId2"/>
    <p:sldId id="295" r:id="rId3"/>
    <p:sldId id="297" r:id="rId4"/>
    <p:sldId id="296" r:id="rId5"/>
    <p:sldId id="298" r:id="rId6"/>
    <p:sldId id="299" r:id="rId7"/>
    <p:sldId id="301" r:id="rId8"/>
    <p:sldId id="302" r:id="rId9"/>
    <p:sldId id="303" r:id="rId10"/>
    <p:sldId id="304" r:id="rId11"/>
    <p:sldId id="307" r:id="rId12"/>
    <p:sldId id="306" r:id="rId13"/>
    <p:sldId id="300" r:id="rId14"/>
    <p:sldId id="289"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C21F30"/>
    <a:srgbClr val="D8DD62"/>
    <a:srgbClr val="FEBA25"/>
    <a:srgbClr val="262626"/>
    <a:srgbClr val="FFFFFF"/>
    <a:srgbClr val="22C978"/>
    <a:srgbClr val="00004C"/>
    <a:srgbClr val="003399"/>
    <a:srgbClr val="63D1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259" autoAdjust="0"/>
  </p:normalViewPr>
  <p:slideViewPr>
    <p:cSldViewPr snapToGrid="0">
      <p:cViewPr varScale="1">
        <p:scale>
          <a:sx n="78" d="100"/>
          <a:sy n="78" d="100"/>
        </p:scale>
        <p:origin x="1788" y="96"/>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02/11/2024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Welcome. In this presentation, we will explain the command line interface to the Provengo tool.</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E7652-A0B5-7BC7-E6D0-670C4225F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EA2A0-3D9F-0712-9919-26B24AFC5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903A4-7C77-C5CB-E9C2-F8B2C127B3CE}"/>
              </a:ext>
            </a:extLst>
          </p:cNvPr>
          <p:cNvSpPr>
            <a:spLocks noGrp="1"/>
          </p:cNvSpPr>
          <p:nvPr>
            <p:ph type="body" idx="1"/>
          </p:nvPr>
        </p:nvSpPr>
        <p:spPr/>
        <p:txBody>
          <a:bodyPr/>
          <a:lstStyle/>
          <a:p>
            <a:pPr algn="l"/>
            <a:r>
              <a:rPr lang="en-US" b="0" i="0" dirty="0">
                <a:solidFill>
                  <a:srgbClr val="111111"/>
                </a:solidFill>
                <a:effectLst/>
                <a:latin typeface="-apple-system"/>
              </a:rPr>
              <a:t>“Sample” creates a set of tests for the project.</a:t>
            </a:r>
          </a:p>
        </p:txBody>
      </p:sp>
      <p:sp>
        <p:nvSpPr>
          <p:cNvPr id="4" name="Slide Number Placeholder 3">
            <a:extLst>
              <a:ext uri="{FF2B5EF4-FFF2-40B4-BE49-F238E27FC236}">
                <a16:creationId xmlns:a16="http://schemas.microsoft.com/office/drawing/2014/main" id="{31ED2F48-B93B-797A-E7E7-A04BB03621EE}"/>
              </a:ext>
            </a:extLst>
          </p:cNvPr>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284891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43C2A-455A-0728-399B-D385205AB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E4A34-FCE2-9E1B-5B0D-BF493E6FF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BDB5D-0261-601F-DFFE-84C9591656E6}"/>
              </a:ext>
            </a:extLst>
          </p:cNvPr>
          <p:cNvSpPr>
            <a:spLocks noGrp="1"/>
          </p:cNvSpPr>
          <p:nvPr>
            <p:ph type="body" idx="1"/>
          </p:nvPr>
        </p:nvSpPr>
        <p:spPr/>
        <p:txBody>
          <a:bodyPr/>
          <a:lstStyle/>
          <a:p>
            <a:pPr algn="l"/>
            <a:r>
              <a:rPr lang="en-US" b="0" i="0" dirty="0">
                <a:solidFill>
                  <a:srgbClr val="111111"/>
                </a:solidFill>
                <a:effectLst/>
                <a:latin typeface="-apple-system"/>
              </a:rPr>
              <a:t>“ensemble” optimizes the test suite for the project.</a:t>
            </a:r>
          </a:p>
        </p:txBody>
      </p:sp>
      <p:sp>
        <p:nvSpPr>
          <p:cNvPr id="4" name="Slide Number Placeholder 3">
            <a:extLst>
              <a:ext uri="{FF2B5EF4-FFF2-40B4-BE49-F238E27FC236}">
                <a16:creationId xmlns:a16="http://schemas.microsoft.com/office/drawing/2014/main" id="{F20E58DD-D26D-E9B7-F3DC-29A8EEC35F8C}"/>
              </a:ext>
            </a:extLst>
          </p:cNvPr>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123284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A4960-1DAF-4349-377A-A4FA9C46F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7F3DFC-A410-0134-0193-3C184A537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A09A-19EA-E517-F7C4-985F8827402F}"/>
              </a:ext>
            </a:extLst>
          </p:cNvPr>
          <p:cNvSpPr>
            <a:spLocks noGrp="1"/>
          </p:cNvSpPr>
          <p:nvPr>
            <p:ph type="body" idx="1"/>
          </p:nvPr>
        </p:nvSpPr>
        <p:spPr/>
        <p:txBody>
          <a:bodyPr/>
          <a:lstStyle/>
          <a:p>
            <a:pPr algn="l"/>
            <a:r>
              <a:rPr lang="en-US" b="0" i="0" dirty="0">
                <a:solidFill>
                  <a:srgbClr val="111111"/>
                </a:solidFill>
                <a:effectLst/>
                <a:latin typeface="-apple-system"/>
              </a:rPr>
              <a:t>“report” compiles a detailed report of the executed tests, including their pass/fail status.</a:t>
            </a:r>
          </a:p>
          <a:p>
            <a:pPr algn="l"/>
            <a:endParaRPr lang="en-US" b="0" i="0" dirty="0">
              <a:solidFill>
                <a:srgbClr val="111111"/>
              </a:solidFill>
              <a:effectLst/>
              <a:latin typeface="-apple-system"/>
            </a:endParaRPr>
          </a:p>
        </p:txBody>
      </p:sp>
      <p:sp>
        <p:nvSpPr>
          <p:cNvPr id="4" name="Slide Number Placeholder 3">
            <a:extLst>
              <a:ext uri="{FF2B5EF4-FFF2-40B4-BE49-F238E27FC236}">
                <a16:creationId xmlns:a16="http://schemas.microsoft.com/office/drawing/2014/main" id="{152E759C-D7AE-D5B5-F935-9E977D9D1570}"/>
              </a:ext>
            </a:extLst>
          </p:cNvPr>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180975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Here, we see a sequence of commands that creates a new project, runs it, and creates a visualization of the model. We will learn how to use these commands in the course and how to edit the model for testing our system.</a:t>
            </a:r>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821664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This concludes our presentation. </a:t>
            </a:r>
            <a:r>
              <a:rPr lang="en-US" b="0" i="0">
                <a:solidFill>
                  <a:srgbClr val="111111"/>
                </a:solidFill>
                <a:effectLst/>
                <a:latin typeface="-apple-system"/>
              </a:rPr>
              <a:t>We’ve seen how the command line interface can be used to work with the Provengo tool.</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Assuming the tool is installed on your system, you can run it by opening a terminal and typing ‘</a:t>
            </a:r>
            <a:r>
              <a:rPr lang="en-US" b="0" i="0" dirty="0" err="1">
                <a:solidFill>
                  <a:srgbClr val="111111"/>
                </a:solidFill>
                <a:effectLst/>
                <a:latin typeface="-apple-system"/>
              </a:rPr>
              <a:t>provengo</a:t>
            </a:r>
            <a:r>
              <a:rPr lang="en-US" b="0" i="0" dirty="0">
                <a:solidFill>
                  <a:srgbClr val="111111"/>
                </a:solidFill>
                <a:effectLst/>
                <a:latin typeface="-apple-system"/>
              </a:rPr>
              <a:t>’. Upon doing so, you will receive a  message indicating “too few arguments” and an explanation of the available commands. We will now delve into the main options and their usage.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238872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Provengo tool operates through a sub-command, which instructs it on the specific task to perform and the project to apply it to.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219628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Global options apply to all sub-commands.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325335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For our course, the most useful among them is the ‘verbose’ option. This option instructs the tool to generate more descriptive messages, which can be helpful in identifying and resolving issues with our models.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252680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The sub-command argument can be thought of as the system’s main menu, guiding us through various operations:</a:t>
            </a:r>
          </a:p>
          <a:p>
            <a:pPr algn="l"/>
            <a:endParaRPr lang="en-US"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253996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C8BD5-709D-CF26-C0E4-45ED7DE13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9731E-56DA-A141-5E1D-C7F878907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B071A4-50E0-58EA-A79C-4CE12637420C}"/>
              </a:ext>
            </a:extLst>
          </p:cNvPr>
          <p:cNvSpPr>
            <a:spLocks noGrp="1"/>
          </p:cNvSpPr>
          <p:nvPr>
            <p:ph type="body" idx="1"/>
          </p:nvPr>
        </p:nvSpPr>
        <p:spPr/>
        <p:txBody>
          <a:bodyPr/>
          <a:lstStyle/>
          <a:p>
            <a:pPr algn="l"/>
            <a:r>
              <a:rPr lang="en-US" b="0" i="0" dirty="0">
                <a:solidFill>
                  <a:srgbClr val="111111"/>
                </a:solidFill>
                <a:effectLst/>
                <a:latin typeface="-apple-system"/>
              </a:rPr>
              <a:t>“Create” initiates a new project.</a:t>
            </a:r>
          </a:p>
        </p:txBody>
      </p:sp>
      <p:sp>
        <p:nvSpPr>
          <p:cNvPr id="4" name="Slide Number Placeholder 3">
            <a:extLst>
              <a:ext uri="{FF2B5EF4-FFF2-40B4-BE49-F238E27FC236}">
                <a16:creationId xmlns:a16="http://schemas.microsoft.com/office/drawing/2014/main" id="{8DD47692-AE23-A158-B0D5-89E97177402E}"/>
              </a:ext>
            </a:extLst>
          </p:cNvPr>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51746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DC848-126A-3C73-BC2D-3A926DAEE7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48C53-9956-C6F4-6E7F-CBD9B55FB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7730F-CA5B-5F73-3352-85512E8C73C7}"/>
              </a:ext>
            </a:extLst>
          </p:cNvPr>
          <p:cNvSpPr>
            <a:spLocks noGrp="1"/>
          </p:cNvSpPr>
          <p:nvPr>
            <p:ph type="body" idx="1"/>
          </p:nvPr>
        </p:nvSpPr>
        <p:spPr/>
        <p:txBody>
          <a:bodyPr/>
          <a:lstStyle/>
          <a:p>
            <a:pPr algn="l"/>
            <a:r>
              <a:rPr lang="en-US" b="0" i="0" dirty="0">
                <a:solidFill>
                  <a:srgbClr val="111111"/>
                </a:solidFill>
                <a:effectLst/>
                <a:latin typeface="-apple-system"/>
              </a:rPr>
              <a:t>“run” executes a project.</a:t>
            </a:r>
          </a:p>
        </p:txBody>
      </p:sp>
      <p:sp>
        <p:nvSpPr>
          <p:cNvPr id="4" name="Slide Number Placeholder 3">
            <a:extLst>
              <a:ext uri="{FF2B5EF4-FFF2-40B4-BE49-F238E27FC236}">
                <a16:creationId xmlns:a16="http://schemas.microsoft.com/office/drawing/2014/main" id="{6510DAF9-2810-F953-3C69-FF9D051A2316}"/>
              </a:ext>
            </a:extLst>
          </p:cNvPr>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51168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2FB8-5928-F869-6F78-36779551A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AA479-2DB8-95AC-5F57-9F33499CF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D1644-76A5-0D46-D035-6C161E7BA1DF}"/>
              </a:ext>
            </a:extLst>
          </p:cNvPr>
          <p:cNvSpPr>
            <a:spLocks noGrp="1"/>
          </p:cNvSpPr>
          <p:nvPr>
            <p:ph type="body" idx="1"/>
          </p:nvPr>
        </p:nvSpPr>
        <p:spPr/>
        <p:txBody>
          <a:bodyPr/>
          <a:lstStyle/>
          <a:p>
            <a:pPr algn="l"/>
            <a:r>
              <a:rPr lang="en-US" b="0" i="0" dirty="0">
                <a:solidFill>
                  <a:srgbClr val="111111"/>
                </a:solidFill>
                <a:effectLst/>
                <a:latin typeface="-apple-system"/>
              </a:rPr>
              <a:t>“analyze” generates a state graph for the project.</a:t>
            </a:r>
          </a:p>
        </p:txBody>
      </p:sp>
      <p:sp>
        <p:nvSpPr>
          <p:cNvPr id="4" name="Slide Number Placeholder 3">
            <a:extLst>
              <a:ext uri="{FF2B5EF4-FFF2-40B4-BE49-F238E27FC236}">
                <a16:creationId xmlns:a16="http://schemas.microsoft.com/office/drawing/2014/main" id="{E5A36CBB-5E28-308A-BDDF-736E6F035B70}"/>
              </a:ext>
            </a:extLst>
          </p:cNvPr>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139484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02/11/2024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02/11/2024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file:///\\wsl.localhost\Ubuntu-20.04\home\geraw\provengo\Course\docs\antora\content\modules\ROOT\images\cli-001.mp3" TargetMode="External"/><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file:///\\wsl.localhost\Ubuntu-20.04\home\geraw\provengo\Course\docs\antora\content\modules\ROOT\images\cli-001.mp3"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0.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2.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1.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1.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wsl.localhost\Ubuntu-20.04\home\geraw\provengo\Course\docs\antora\content\modules\ROOT\images\cli-003.mp3" TargetMode="External"/><Relationship Id="rId1" Type="http://schemas.microsoft.com/office/2007/relationships/media" Target="file:///\\wsl.localhost\Ubuntu-20.04\home\geraw\provengo\Course\docs\antora\content\modules\ROOT\images\cli-003.mp3" TargetMode="External"/><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wsl.localhost\Ubuntu-20.04\home\geraw\provengo\Course\docs\antora\content\modules\ROOT\images\cli-004.mp3" TargetMode="External"/><Relationship Id="rId1" Type="http://schemas.microsoft.com/office/2007/relationships/media" Target="file:///\\wsl.localhost\Ubuntu-20.04\home\geraw\provengo\Course\docs\antora\content\modules\ROOT\images\cli-004.mp3" TargetMode="Externa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wsl.localhost\Ubuntu-20.04\home\geraw\provengo\Course\docs\antora\content\modules\ROOT\images\cli-005.mp3" TargetMode="External"/><Relationship Id="rId1" Type="http://schemas.microsoft.com/office/2007/relationships/media" Target="file:///\\wsl.localhost\Ubuntu-20.04\home\geraw\provengo\Course\docs\antora\content\modules\ROOT\images\cli-005.mp3" TargetMode="External"/><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7.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8.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9.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2" name="cli-001">
            <a:hlinkClick r:id="" action="ppaction://media"/>
            <a:extLst>
              <a:ext uri="{FF2B5EF4-FFF2-40B4-BE49-F238E27FC236}">
                <a16:creationId xmlns:a16="http://schemas.microsoft.com/office/drawing/2014/main" id="{175FAD01-D174-2CC7-5842-8F31002D342C}"/>
              </a:ext>
            </a:extLst>
          </p:cNvPr>
          <p:cNvPicPr>
            <a:picLocks noChangeAspect="1"/>
          </p:cNvPicPr>
          <p:nvPr>
            <a:audioFile r:link="rId4"/>
            <p:extLst>
              <p:ext uri="{DAA4B4D4-6D71-4841-9C94-3DE7FCFB9230}">
                <p14:media xmlns:p14="http://schemas.microsoft.com/office/powerpoint/2010/main" r:link="rId3"/>
              </p:ext>
            </p:extLst>
          </p:nvPr>
        </p:nvPicPr>
        <p:blipFill>
          <a:blip r:embed="rId9"/>
          <a:stretch>
            <a:fillRect/>
          </a:stretch>
        </p:blipFill>
        <p:spPr>
          <a:xfrm>
            <a:off x="0" y="0"/>
            <a:ext cx="609600" cy="6096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5520" fill="hold"/>
                                        <p:tgtEl>
                                          <p:spTgt spid="2"/>
                                        </p:tgtEl>
                                      </p:cBhvr>
                                    </p:cmd>
                                  </p:childTnLst>
                                </p:cTn>
                              </p:par>
                              <p:par>
                                <p:cTn id="9" presetID="6" presetClass="exit" presetSubtype="32" fill="hold" nodeType="withEffect">
                                  <p:stCondLst>
                                    <p:cond delay="0"/>
                                  </p:stCondLst>
                                  <p:childTnLst>
                                    <p:animEffect transition="out" filter="circle(out)">
                                      <p:cBhvr>
                                        <p:cTn id="10" dur="2000"/>
                                        <p:tgtEl>
                                          <p:spTgt spid="15"/>
                                        </p:tgtEl>
                                      </p:cBhvr>
                                    </p:animEffect>
                                    <p:set>
                                      <p:cBhvr>
                                        <p:cTn id="11"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audio>
              <p:cMediaNode vol="80000" showWhenStopped="0">
                <p:cTn id="18"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B7881-B573-7CAA-E787-157CB4C27398}"/>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59DF7F44-2009-F385-41D6-5CFDD20F6EA0}"/>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7D4E1E48-D286-AE83-DB56-6B98CE128136}"/>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ABBBFE8E-817F-BAD7-51E1-98009B7617A0}"/>
              </a:ext>
            </a:extLst>
          </p:cNvPr>
          <p:cNvSpPr/>
          <p:nvPr/>
        </p:nvSpPr>
        <p:spPr>
          <a:xfrm>
            <a:off x="2036592" y="4038600"/>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E5A45D43-6F4C-590F-71BF-7464AAEF3EF0}"/>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708AFA39-E20E-F938-9EE6-AF3E87BE0E8D}"/>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E455B02F-C097-D331-80AE-93FB6DB282D7}"/>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4BA953FE-FE99-2F51-BFEB-1E13CEAB2519}"/>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FDCCEACF-7FCA-CF99-B0FB-0DDD9CE9972D}"/>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77165743-D196-67BC-C808-1489C52965DE}"/>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75BB8CCA-9E08-3CC2-87A5-0BB53E33AE30}"/>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F9A70446-CFBA-70F3-09A6-A803CF9A2E06}"/>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17761ED8-AE88-35E6-E406-3B4E8BFCD023}"/>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FBB1D89E-B5BB-150D-A750-B104FB9FAC18}"/>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BB9A6CEB-F5FB-5367-2E13-822343CC4D09}"/>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B865AA17-CD3C-6815-BA07-E4F64B41B2B1}"/>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A43F7185-F0AF-593D-B27D-AE990A7EB098}"/>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C203FFB9-A793-5363-7CF8-54E2DF90DB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EAF11276-1D6B-B6BC-0DFF-634353D1E0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AE8BDC3C-13E8-9C93-0340-659551AC4AEC}"/>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FF231603-3F13-161F-9758-D5474735CC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10">
            <a:hlinkClick r:id="" action="ppaction://media"/>
            <a:extLst>
              <a:ext uri="{FF2B5EF4-FFF2-40B4-BE49-F238E27FC236}">
                <a16:creationId xmlns:a16="http://schemas.microsoft.com/office/drawing/2014/main" id="{50FE8F23-AEBD-DA91-EC8E-562D2B6095B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0463" y="2663825"/>
            <a:ext cx="609600" cy="609600"/>
          </a:xfrm>
          <a:prstGeom prst="rect">
            <a:avLst/>
          </a:prstGeom>
        </p:spPr>
      </p:pic>
    </p:spTree>
    <p:extLst>
      <p:ext uri="{BB962C8B-B14F-4D97-AF65-F5344CB8AC3E}">
        <p14:creationId xmlns:p14="http://schemas.microsoft.com/office/powerpoint/2010/main" val="408153705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D9123-FF98-94AF-ABF4-C840DDC35DBB}"/>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F00238D4-C730-C05C-6756-717320BFD9D0}"/>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7047AC9A-B601-551E-FF5D-9C0A304798B5}"/>
              </a:ext>
            </a:extLst>
          </p:cNvPr>
          <p:cNvSpPr/>
          <p:nvPr/>
        </p:nvSpPr>
        <p:spPr>
          <a:xfrm>
            <a:off x="5007708" y="393521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F1C82B93-03BE-F6E9-A9B1-D33BB32EF8BA}"/>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882CC291-E78B-34F2-217F-F152ECD8D727}"/>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C19FE2AE-3331-B839-9AFD-AA64C0A22A7B}"/>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B163EEEF-2396-C688-8F07-74DF4DBA7117}"/>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9DF48965-3834-4839-F90E-2B88C16785BB}"/>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F6BADC66-F3A8-5FA5-B091-E945696C8F05}"/>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3E6472FB-D242-C708-454A-72B4E5ECA47F}"/>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9F3F8933-EA19-D527-46EC-4C5A61D38E42}"/>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5ADFB502-9253-6E50-CC38-0B211539C00B}"/>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043C5A61-5E01-2210-577B-DF660A1895CB}"/>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DDC35A98-BD8B-8A9A-D421-E7EA7324E443}"/>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45BC3365-8A4F-6E52-2A41-E3DCCF69A444}"/>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a:t>sample</a:t>
            </a:r>
            <a:endParaRPr lang="LID4096" dirty="0"/>
          </a:p>
        </p:txBody>
      </p:sp>
      <p:pic>
        <p:nvPicPr>
          <p:cNvPr id="31" name="Picture 30" descr="A black and white logo&#10;&#10;Description automatically generated">
            <a:extLst>
              <a:ext uri="{FF2B5EF4-FFF2-40B4-BE49-F238E27FC236}">
                <a16:creationId xmlns:a16="http://schemas.microsoft.com/office/drawing/2014/main" id="{221C013F-E605-EC4A-7978-C136DB029E8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1D4AD3B2-5281-6CF3-0510-EEE37643D679}"/>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4F9BEDCE-C6D1-04C5-7352-5BF9924031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8A72DCD2-1897-3FC3-64E1-A49FA33579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785371A3-2835-6593-96AD-E178267AE3EB}"/>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1CD04AA9-8CA1-4792-44E9-CED808F19E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11">
            <a:hlinkClick r:id="" action="ppaction://media"/>
            <a:extLst>
              <a:ext uri="{FF2B5EF4-FFF2-40B4-BE49-F238E27FC236}">
                <a16:creationId xmlns:a16="http://schemas.microsoft.com/office/drawing/2014/main" id="{6028EB70-4969-8ACE-808A-14768E362B7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481138" y="3697288"/>
            <a:ext cx="609600" cy="609600"/>
          </a:xfrm>
          <a:prstGeom prst="rect">
            <a:avLst/>
          </a:prstGeom>
        </p:spPr>
      </p:pic>
    </p:spTree>
    <p:extLst>
      <p:ext uri="{BB962C8B-B14F-4D97-AF65-F5344CB8AC3E}">
        <p14:creationId xmlns:p14="http://schemas.microsoft.com/office/powerpoint/2010/main" val="352665874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2EE09-8DED-DBE9-FAC8-01C0C65BC167}"/>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D7F1C75D-FA09-8EEB-D2DE-1AE5D60B35E1}"/>
              </a:ext>
            </a:extLst>
          </p:cNvPr>
          <p:cNvSpPr/>
          <p:nvPr/>
        </p:nvSpPr>
        <p:spPr>
          <a:xfrm>
            <a:off x="7912980" y="393521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2794213B-6B88-32AB-14EA-F4542E9ABDBD}"/>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F982E183-E71B-96AD-49C8-C83B886256EC}"/>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E2CE71AF-64F0-63F8-D6DF-A4418CED5C68}"/>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E717D787-C91C-3F06-1B8B-DC3F8C68575A}"/>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44DBBE3F-CE3A-4FB6-C893-7F943D80C40C}"/>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F38A0A78-C211-2D08-266F-E6014478F039}"/>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50F0D228-26F2-053B-7DF1-F300E3C4080D}"/>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DB4FE5B9-F93E-C35F-1423-A93EF16F04DA}"/>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4A0F0CD1-7C90-5D44-C6BB-607DF8DF91C3}"/>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F32E0C40-DB95-2EC5-7BDD-28AF1148D6A8}"/>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4105E54D-954D-AA10-36AE-6DF35FCDAA3B}"/>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6977BA6F-EDA3-48B4-CC73-0C47CB299E92}"/>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BD66E611-00EA-DD70-E2E8-BB2807EAA913}"/>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E2A0E1DD-74A5-029B-FA05-A0097C995EF4}"/>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FD78AB6F-A313-D550-B2D2-AFFACA489753}"/>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06A25627-F98E-CABA-3188-38EE176ECA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3444DA4D-A56B-B630-F45F-40F846019A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37E70047-777E-6880-916C-6EB8562876A5}"/>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E2C62F98-CEDB-1F17-13FA-393F7E688F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12">
            <a:hlinkClick r:id="" action="ppaction://media"/>
            <a:extLst>
              <a:ext uri="{FF2B5EF4-FFF2-40B4-BE49-F238E27FC236}">
                <a16:creationId xmlns:a16="http://schemas.microsoft.com/office/drawing/2014/main" id="{3FD88ADE-745C-9A47-FFE9-FA8C284CC7A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41400" y="2486025"/>
            <a:ext cx="609600" cy="609600"/>
          </a:xfrm>
          <a:prstGeom prst="rect">
            <a:avLst/>
          </a:prstGeom>
        </p:spPr>
      </p:pic>
    </p:spTree>
    <p:extLst>
      <p:ext uri="{BB962C8B-B14F-4D97-AF65-F5344CB8AC3E}">
        <p14:creationId xmlns:p14="http://schemas.microsoft.com/office/powerpoint/2010/main" val="148194290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1263243" y="57331"/>
            <a:ext cx="5612783" cy="261610"/>
          </a:xfrm>
          <a:prstGeom prst="rect">
            <a:avLst/>
          </a:prstGeom>
          <a:solidFill>
            <a:srgbClr val="262626"/>
          </a:solidFill>
        </p:spPr>
        <p:txBody>
          <a:bodyPr wrap="square">
            <a:spAutoFit/>
          </a:bodyPr>
          <a:lstStyle/>
          <a:p>
            <a:r>
              <a:rPr lang="LID4096" sz="1100" dirty="0">
                <a:solidFill>
                  <a:srgbClr val="D8DD62"/>
                </a:solidFill>
                <a:latin typeface="Consolas" panose="020B0609020204030204" pitchFamily="49" charset="0"/>
              </a:rPr>
              <a:t>$</a:t>
            </a:r>
            <a:r>
              <a:rPr lang="LID4096"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provengo</a:t>
            </a:r>
            <a:r>
              <a:rPr lang="en-US" sz="1100" dirty="0">
                <a:solidFill>
                  <a:schemeClr val="bg1"/>
                </a:solidFill>
                <a:latin typeface="Consolas" panose="020B0609020204030204" pitchFamily="49" charset="0"/>
              </a:rPr>
              <a:t> --batch-mode create </a:t>
            </a:r>
            <a:r>
              <a:rPr lang="en-US" sz="1100" dirty="0" err="1">
                <a:solidFill>
                  <a:schemeClr val="bg1"/>
                </a:solidFill>
                <a:latin typeface="Consolas" panose="020B0609020204030204" pitchFamily="49" charset="0"/>
              </a:rPr>
              <a:t>my_project</a:t>
            </a:r>
            <a:endParaRPr lang="LID4096" sz="1100" dirty="0">
              <a:solidFill>
                <a:schemeClr val="bg1"/>
              </a:solidFill>
              <a:latin typeface="Consolas" panose="020B0609020204030204" pitchFamily="49" charset="0"/>
            </a:endParaRPr>
          </a:p>
        </p:txBody>
      </p:sp>
      <p:sp>
        <p:nvSpPr>
          <p:cNvPr id="2" name="TextBox 1">
            <a:extLst>
              <a:ext uri="{FF2B5EF4-FFF2-40B4-BE49-F238E27FC236}">
                <a16:creationId xmlns:a16="http://schemas.microsoft.com/office/drawing/2014/main" id="{0763CC35-695F-3036-352D-CF7720C1B58A}"/>
              </a:ext>
            </a:extLst>
          </p:cNvPr>
          <p:cNvSpPr txBox="1"/>
          <p:nvPr/>
        </p:nvSpPr>
        <p:spPr>
          <a:xfrm>
            <a:off x="1263243" y="1831020"/>
            <a:ext cx="5302657" cy="261610"/>
          </a:xfrm>
          <a:prstGeom prst="rect">
            <a:avLst/>
          </a:prstGeom>
          <a:solidFill>
            <a:srgbClr val="262626"/>
          </a:solidFill>
        </p:spPr>
        <p:txBody>
          <a:bodyPr wrap="square">
            <a:spAutoFit/>
          </a:bodyPr>
          <a:lstStyle/>
          <a:p>
            <a:r>
              <a:rPr lang="LID4096" sz="1100" dirty="0">
                <a:solidFill>
                  <a:srgbClr val="D8DD62"/>
                </a:solidFill>
                <a:latin typeface="Consolas" panose="020B0609020204030204" pitchFamily="49" charset="0"/>
              </a:rPr>
              <a:t>$</a:t>
            </a:r>
            <a:r>
              <a:rPr lang="LID4096"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provengo</a:t>
            </a:r>
            <a:r>
              <a:rPr lang="en-US" sz="1100" dirty="0">
                <a:solidFill>
                  <a:schemeClr val="bg1"/>
                </a:solidFill>
                <a:latin typeface="Consolas" panose="020B0609020204030204" pitchFamily="49" charset="0"/>
              </a:rPr>
              <a:t> run </a:t>
            </a:r>
            <a:r>
              <a:rPr lang="en-US" sz="1100" dirty="0" err="1">
                <a:solidFill>
                  <a:schemeClr val="bg1"/>
                </a:solidFill>
                <a:latin typeface="Consolas" panose="020B0609020204030204" pitchFamily="49" charset="0"/>
              </a:rPr>
              <a:t>my_project</a:t>
            </a:r>
            <a:endParaRPr lang="LID4096" sz="1100" dirty="0">
              <a:solidFill>
                <a:schemeClr val="bg1"/>
              </a:solidFill>
              <a:latin typeface="Consolas" panose="020B0609020204030204" pitchFamily="49" charset="0"/>
            </a:endParaRPr>
          </a:p>
        </p:txBody>
      </p:sp>
      <p:sp>
        <p:nvSpPr>
          <p:cNvPr id="3" name="TextBox 2">
            <a:extLst>
              <a:ext uri="{FF2B5EF4-FFF2-40B4-BE49-F238E27FC236}">
                <a16:creationId xmlns:a16="http://schemas.microsoft.com/office/drawing/2014/main" id="{F3F74D81-F216-BF3A-956E-3B3881E292B9}"/>
              </a:ext>
            </a:extLst>
          </p:cNvPr>
          <p:cNvSpPr txBox="1"/>
          <p:nvPr/>
        </p:nvSpPr>
        <p:spPr>
          <a:xfrm>
            <a:off x="1263243" y="344383"/>
            <a:ext cx="9366657" cy="1384995"/>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Project folder: /</a:t>
            </a:r>
            <a:r>
              <a:rPr lang="en-US" sz="1050" b="0" dirty="0" err="1">
                <a:solidFill>
                  <a:srgbClr val="FFFFFF"/>
                </a:solidFill>
                <a:effectLst/>
                <a:latin typeface="Consolas" panose="020B0609020204030204" pitchFamily="49" charset="0"/>
              </a:rPr>
              <a:t>my_project</a:t>
            </a:r>
            <a:endParaRPr lang="en-US" sz="1050" b="0" dirty="0">
              <a:solidFill>
                <a:srgbClr val="FFFFFF"/>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CBF8D4B-1DDE-6674-944D-215FA141C9C7}"/>
              </a:ext>
            </a:extLst>
          </p:cNvPr>
          <p:cNvSpPr txBox="1"/>
          <p:nvPr/>
        </p:nvSpPr>
        <p:spPr>
          <a:xfrm>
            <a:off x="1266621" y="2118072"/>
            <a:ext cx="9366657" cy="2516073"/>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a:t>
            </a:r>
            <a:r>
              <a:rPr lang="en-US" sz="1050" b="0" dirty="0" err="1">
                <a:solidFill>
                  <a:srgbClr val="FFFFFF"/>
                </a:solidFill>
                <a:effectLst/>
                <a:latin typeface="Consolas" panose="020B0609020204030204" pitchFamily="49" charset="0"/>
              </a:rPr>
              <a:t>my_project</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a:t>
            </a:r>
            <a:r>
              <a:rPr lang="en-US" sz="1050" b="0" dirty="0">
                <a:solidFill>
                  <a:srgbClr val="FFFFFF"/>
                </a:solidFill>
                <a:effectLst/>
                <a:latin typeface="Consolas" panose="020B0609020204030204" pitchFamily="49" charset="0"/>
              </a:rPr>
              <a:t>  ] INFO Preparing to run</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RUN&gt;random</a:t>
            </a:r>
            <a:r>
              <a:rPr lang="en-US" sz="1050" b="0" dirty="0">
                <a:solidFill>
                  <a:srgbClr val="FFFFFF"/>
                </a:solidFill>
                <a:effectLst/>
                <a:latin typeface="Consolas" panose="020B0609020204030204" pitchFamily="49" charset="0"/>
              </a:rPr>
              <a:t>] INFO Selected: [</a:t>
            </a:r>
            <a:r>
              <a:rPr lang="en-US" sz="1050" b="0" dirty="0">
                <a:solidFill>
                  <a:srgbClr val="FFFF00"/>
                </a:solidFill>
                <a:effectLst/>
                <a:latin typeface="Consolas" panose="020B0609020204030204" pitchFamily="49" charset="0"/>
              </a:rPr>
              <a:t>Greeting: Howdy </a:t>
            </a:r>
            <a:r>
              <a:rPr lang="en-US" sz="1050" b="0" dirty="0">
                <a:solidFill>
                  <a:srgbClr val="00B0F0"/>
                </a:solidFill>
                <a:effectLst/>
                <a:latin typeface="Consolas" panose="020B0609020204030204" pitchFamily="49" charset="0"/>
              </a:rPr>
              <a:t>{</a:t>
            </a:r>
            <a:r>
              <a:rPr lang="en-US" sz="1050" b="0" dirty="0" err="1">
                <a:solidFill>
                  <a:srgbClr val="00B0F0"/>
                </a:solidFill>
                <a:effectLst/>
                <a:latin typeface="Consolas" panose="020B0609020204030204" pitchFamily="49" charset="0"/>
              </a:rPr>
              <a:t>JS_Obj</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type:"selection</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name:"Greeting</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value:"Howdy</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lib:"bp-base</a:t>
            </a:r>
            <a:r>
              <a:rPr lang="en-US" sz="1050" b="0" dirty="0">
                <a:solidFill>
                  <a:srgbClr val="00B0F0"/>
                </a:solidFill>
                <a:effectLst/>
                <a:latin typeface="Consolas" panose="020B0609020204030204" pitchFamily="49" charset="0"/>
              </a:rPr>
              <a:t>"}</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a:t>
            </a:r>
            <a:r>
              <a:rPr lang="en-US" sz="1050" dirty="0">
                <a:solidFill>
                  <a:srgbClr val="FFFF00"/>
                </a:solidFill>
                <a:latin typeface="Consolas" panose="020B0609020204030204" pitchFamily="49" charset="0"/>
              </a:rPr>
              <a:t>&gt;random</a:t>
            </a:r>
            <a:r>
              <a:rPr lang="en-US" sz="1050" dirty="0">
                <a:solidFill>
                  <a:schemeClr val="bg1"/>
                </a:solidFill>
                <a:latin typeface="Consolas" panose="020B0609020204030204" pitchFamily="49" charset="0"/>
              </a:rPr>
              <a:t>]</a:t>
            </a:r>
            <a:r>
              <a:rPr lang="en-US" sz="1050" dirty="0">
                <a:solidFill>
                  <a:srgbClr val="FFFFFF"/>
                </a:solidFill>
                <a:latin typeface="Consolas" panose="020B0609020204030204" pitchFamily="49" charset="0"/>
              </a:rPr>
              <a:t> INFO B-program started</a:t>
            </a:r>
          </a:p>
          <a:p>
            <a:r>
              <a:rPr lang="en-US" sz="1050" dirty="0">
                <a:solidFill>
                  <a:srgbClr val="FFFFFF"/>
                </a:solidFill>
                <a:latin typeface="Consolas" panose="020B0609020204030204" pitchFamily="49" charset="0"/>
              </a:rPr>
              <a:t>[</a:t>
            </a:r>
            <a:r>
              <a:rPr lang="en-US" sz="1050" dirty="0">
                <a:solidFill>
                  <a:srgbClr val="FFFF00"/>
                </a:solidFill>
                <a:latin typeface="Consolas" panose="020B0609020204030204" pitchFamily="49" charset="0"/>
              </a:rPr>
              <a:t>RUN&gt;random</a:t>
            </a:r>
            <a:r>
              <a:rPr lang="en-US" sz="1050" b="0" dirty="0">
                <a:solidFill>
                  <a:srgbClr val="FFFFFF"/>
                </a:solidFill>
                <a:effectLst/>
                <a:latin typeface="Consolas" panose="020B0609020204030204" pitchFamily="49" charset="0"/>
              </a:rPr>
              <a:t>] INFO Selected: [</a:t>
            </a:r>
            <a:r>
              <a:rPr lang="en-US" sz="1050" b="0" dirty="0">
                <a:solidFill>
                  <a:srgbClr val="FFFF00"/>
                </a:solidFill>
                <a:effectLst/>
                <a:latin typeface="Consolas" panose="020B0609020204030204" pitchFamily="49" charset="0"/>
              </a:rPr>
              <a:t>Choice: Jupiter </a:t>
            </a:r>
            <a:r>
              <a:rPr lang="en-US" sz="1050" b="0" dirty="0">
                <a:solidFill>
                  <a:srgbClr val="00B0F0"/>
                </a:solidFill>
                <a:effectLst/>
                <a:latin typeface="Consolas" panose="020B0609020204030204" pitchFamily="49" charset="0"/>
              </a:rPr>
              <a:t>{</a:t>
            </a:r>
            <a:r>
              <a:rPr lang="en-US" sz="1050" b="0" dirty="0" err="1">
                <a:solidFill>
                  <a:srgbClr val="00B0F0"/>
                </a:solidFill>
                <a:effectLst/>
                <a:latin typeface="Consolas" panose="020B0609020204030204" pitchFamily="49" charset="0"/>
              </a:rPr>
              <a:t>JS_Obj</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type:"choice</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value:"Jupiter</a:t>
            </a:r>
            <a:r>
              <a:rPr lang="en-US" sz="1050" b="0" dirty="0">
                <a:solidFill>
                  <a:srgbClr val="00B0F0"/>
                </a:solidFill>
                <a:effectLst/>
                <a:latin typeface="Consolas" panose="020B0609020204030204" pitchFamily="49" charset="0"/>
              </a:rPr>
              <a:t>", </a:t>
            </a:r>
            <a:r>
              <a:rPr lang="en-US" sz="1050" b="0" dirty="0" err="1">
                <a:solidFill>
                  <a:srgbClr val="00B0F0"/>
                </a:solidFill>
                <a:effectLst/>
                <a:latin typeface="Consolas" panose="020B0609020204030204" pitchFamily="49" charset="0"/>
              </a:rPr>
              <a:t>lib:"bp-base</a:t>
            </a:r>
            <a:r>
              <a:rPr lang="en-US" sz="1050" b="0" dirty="0">
                <a:solidFill>
                  <a:srgbClr val="00B0F0"/>
                </a:solidFill>
                <a:effectLst/>
                <a:latin typeface="Consolas" panose="020B0609020204030204" pitchFamily="49" charset="0"/>
              </a:rPr>
              <a:t>"}</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RUN&gt;random</a:t>
            </a:r>
            <a:r>
              <a:rPr lang="en-US" sz="1050" b="0" dirty="0">
                <a:solidFill>
                  <a:srgbClr val="FFFFFF"/>
                </a:solidFill>
                <a:effectLst/>
                <a:latin typeface="Consolas" panose="020B0609020204030204" pitchFamily="49" charset="0"/>
              </a:rPr>
              <a:t>] INFO Selected: [</a:t>
            </a:r>
            <a:r>
              <a:rPr lang="en-US" sz="1050" b="0" dirty="0">
                <a:solidFill>
                  <a:srgbClr val="FFFF00"/>
                </a:solidFill>
                <a:effectLst/>
                <a:latin typeface="Consolas" panose="020B0609020204030204" pitchFamily="49" charset="0"/>
              </a:rPr>
              <a:t>Howdy, Jupiter</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RUN&gt;random</a:t>
            </a:r>
            <a:r>
              <a:rPr lang="en-US" sz="1050" b="0" dirty="0">
                <a:solidFill>
                  <a:srgbClr val="FFFFFF"/>
                </a:solidFill>
                <a:effectLst/>
                <a:latin typeface="Consolas" panose="020B0609020204030204" pitchFamily="49" charset="0"/>
              </a:rPr>
              <a:t>] INFO Super-step done</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RUN</a:t>
            </a:r>
            <a:r>
              <a:rPr lang="en-US" sz="1050" b="0" dirty="0">
                <a:solidFill>
                  <a:srgbClr val="FFFFFF"/>
                </a:solidFill>
                <a:effectLst/>
                <a:latin typeface="Consolas" panose="020B0609020204030204" pitchFamily="49" charset="0"/>
              </a:rPr>
              <a:t>  ] INFO Test Result: SUCCESS</a:t>
            </a:r>
          </a:p>
        </p:txBody>
      </p:sp>
      <p:sp>
        <p:nvSpPr>
          <p:cNvPr id="6" name="TextBox 5">
            <a:extLst>
              <a:ext uri="{FF2B5EF4-FFF2-40B4-BE49-F238E27FC236}">
                <a16:creationId xmlns:a16="http://schemas.microsoft.com/office/drawing/2014/main" id="{01BEA3FE-5AEA-BD67-7F66-C6DB4E3ED4FF}"/>
              </a:ext>
            </a:extLst>
          </p:cNvPr>
          <p:cNvSpPr txBox="1"/>
          <p:nvPr/>
        </p:nvSpPr>
        <p:spPr>
          <a:xfrm>
            <a:off x="1263243" y="4735787"/>
            <a:ext cx="5302657" cy="261610"/>
          </a:xfrm>
          <a:prstGeom prst="rect">
            <a:avLst/>
          </a:prstGeom>
          <a:solidFill>
            <a:srgbClr val="262626"/>
          </a:solidFill>
        </p:spPr>
        <p:txBody>
          <a:bodyPr wrap="square">
            <a:spAutoFit/>
          </a:bodyPr>
          <a:lstStyle/>
          <a:p>
            <a:r>
              <a:rPr lang="LID4096" sz="1100" dirty="0">
                <a:solidFill>
                  <a:srgbClr val="D8DD62"/>
                </a:solidFill>
                <a:latin typeface="Consolas" panose="020B0609020204030204" pitchFamily="49" charset="0"/>
              </a:rPr>
              <a:t>$</a:t>
            </a:r>
            <a:r>
              <a:rPr lang="LID4096"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provengo</a:t>
            </a:r>
            <a:r>
              <a:rPr lang="en-US" sz="1100" dirty="0">
                <a:solidFill>
                  <a:schemeClr val="bg1"/>
                </a:solidFill>
                <a:latin typeface="Consolas" panose="020B0609020204030204" pitchFamily="49" charset="0"/>
              </a:rPr>
              <a:t> analyze -f pdf </a:t>
            </a:r>
            <a:r>
              <a:rPr lang="en-US" sz="1100" dirty="0" err="1">
                <a:solidFill>
                  <a:schemeClr val="bg1"/>
                </a:solidFill>
                <a:latin typeface="Consolas" panose="020B0609020204030204" pitchFamily="49" charset="0"/>
              </a:rPr>
              <a:t>my_project</a:t>
            </a:r>
            <a:endParaRPr lang="LID4096" sz="11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8A50F0F5-6460-042F-57CA-110D53E40BE2}"/>
              </a:ext>
            </a:extLst>
          </p:cNvPr>
          <p:cNvSpPr txBox="1"/>
          <p:nvPr/>
        </p:nvSpPr>
        <p:spPr>
          <a:xfrm>
            <a:off x="1279321" y="5022840"/>
            <a:ext cx="9366657" cy="1708160"/>
          </a:xfrm>
          <a:prstGeom prst="rect">
            <a:avLst/>
          </a:prstGeom>
          <a:solidFill>
            <a:schemeClr val="tx1">
              <a:lumMod val="85000"/>
              <a:lumOff val="15000"/>
            </a:schemeClr>
          </a:solidFill>
        </p:spPr>
        <p:txBody>
          <a:bodyPr wrap="square" anchor="t">
            <a:spAutoFit/>
          </a:bodyPr>
          <a:lstStyle/>
          <a:p>
            <a:r>
              <a:rPr lang="en-US" sz="1050" dirty="0">
                <a:solidFill>
                  <a:srgbClr val="22C978"/>
                </a:solidFill>
                <a:latin typeface="Consolas" panose="020B0609020204030204" pitchFamily="49" charset="0"/>
              </a:rPr>
              <a:t>  /\</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a:t>
            </a:r>
          </a:p>
          <a:p>
            <a:r>
              <a:rPr lang="en-US" sz="1050" b="0" dirty="0">
                <a:solidFill>
                  <a:srgbClr val="22C978"/>
                </a:solidFill>
                <a:effectLst/>
                <a:latin typeface="Consolas" panose="020B0609020204030204" pitchFamily="49" charset="0"/>
              </a:rPr>
              <a:t>{XXXX#####################################</a:t>
            </a:r>
          </a:p>
          <a:p>
            <a:r>
              <a:rPr lang="en-US" sz="1050" b="0" dirty="0">
                <a:solidFill>
                  <a:srgbClr val="569CD6"/>
                </a:solidFill>
                <a:effectLst/>
                <a:latin typeface="Consolas" panose="020B0609020204030204" pitchFamily="49" charset="0"/>
              </a:rPr>
              <a:t> </a:t>
            </a:r>
            <a:r>
              <a:rPr lang="en-US" sz="1050" dirty="0">
                <a:solidFill>
                  <a:srgbClr val="22C978"/>
                </a:solidFill>
                <a:latin typeface="Consolas" panose="020B0609020204030204" pitchFamily="49" charset="0"/>
              </a:rPr>
              <a:t>\XX/ </a:t>
            </a:r>
            <a:r>
              <a:rPr lang="en-US" sz="1050" b="0" dirty="0">
                <a:solidFill>
                  <a:schemeClr val="bg1"/>
                </a:solidFill>
                <a:effectLst/>
                <a:latin typeface="Consolas" panose="020B0609020204030204" pitchFamily="49" charset="0"/>
              </a:rPr>
              <a:t>/ _ \_______ _  _____ ___  ___  ___</a:t>
            </a:r>
          </a:p>
          <a:p>
            <a:r>
              <a:rPr lang="en-US" sz="1050" b="0" dirty="0">
                <a:solidFill>
                  <a:schemeClr val="bg1"/>
                </a:solidFill>
                <a:effectLst/>
                <a:latin typeface="Consolas" panose="020B0609020204030204" pitchFamily="49" charset="0"/>
              </a:rPr>
              <a:t>  </a:t>
            </a:r>
            <a:r>
              <a:rPr lang="en-US" sz="1050" dirty="0">
                <a:solidFill>
                  <a:srgbClr val="22C978"/>
                </a:solidFill>
                <a:latin typeface="Consolas" panose="020B0609020204030204" pitchFamily="49" charset="0"/>
              </a:rPr>
              <a:t>\/</a:t>
            </a:r>
            <a:r>
              <a:rPr lang="en-US" sz="1050" dirty="0">
                <a:solidFill>
                  <a:schemeClr val="bg1"/>
                </a:solidFill>
                <a:latin typeface="Consolas" panose="020B0609020204030204" pitchFamily="49" charset="0"/>
              </a:rPr>
              <a:t> </a:t>
            </a:r>
            <a:r>
              <a:rPr lang="en-US" sz="1050" b="0" dirty="0">
                <a:solidFill>
                  <a:schemeClr val="bg1"/>
                </a:solidFill>
                <a:effectLst/>
                <a:latin typeface="Consolas" panose="020B0609020204030204" pitchFamily="49" charset="0"/>
              </a:rPr>
              <a:t>/ ___/ __/ _ \ |/ / -_) _ \/ _ \/ _ \</a:t>
            </a:r>
          </a:p>
          <a:p>
            <a:r>
              <a:rPr lang="en-US" sz="1050" b="0" dirty="0">
                <a:solidFill>
                  <a:schemeClr val="bg1"/>
                </a:solidFill>
                <a:effectLst/>
                <a:latin typeface="Consolas" panose="020B0609020204030204" pitchFamily="49" charset="0"/>
              </a:rPr>
              <a:t>    /_/  /_/  \___/___/\__/_//_/\_, /\___/</a:t>
            </a:r>
          </a:p>
          <a:p>
            <a:r>
              <a:rPr lang="en-US" sz="1050" b="0" dirty="0">
                <a:solidFill>
                  <a:schemeClr val="bg1"/>
                </a:solidFill>
                <a:effectLst/>
                <a:latin typeface="Consolas" panose="020B0609020204030204" pitchFamily="49" charset="0"/>
              </a:rPr>
              <a:t>                               /___/</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SETUP</a:t>
            </a:r>
            <a:r>
              <a:rPr lang="en-US" sz="1050" b="0" dirty="0">
                <a:solidFill>
                  <a:srgbClr val="FFFFFF"/>
                </a:solidFill>
                <a:effectLst/>
                <a:latin typeface="Consolas" panose="020B0609020204030204" pitchFamily="49" charset="0"/>
              </a:rPr>
              <a:t>] INFO Input path: /</a:t>
            </a:r>
            <a:r>
              <a:rPr lang="en-US" sz="1050" b="0" dirty="0" err="1">
                <a:solidFill>
                  <a:srgbClr val="FFFFFF"/>
                </a:solidFill>
                <a:effectLst/>
                <a:latin typeface="Consolas" panose="020B0609020204030204" pitchFamily="49" charset="0"/>
              </a:rPr>
              <a:t>my_project</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ANLYZE</a:t>
            </a:r>
            <a:r>
              <a:rPr lang="en-US" sz="1050" b="0" dirty="0">
                <a:solidFill>
                  <a:srgbClr val="FFFFFF"/>
                </a:solidFill>
                <a:effectLst/>
                <a:latin typeface="Consolas" panose="020B0609020204030204" pitchFamily="49" charset="0"/>
              </a:rPr>
              <a:t>] INFO Max DFS depth: defaulting to 60</a:t>
            </a:r>
          </a:p>
          <a:p>
            <a:r>
              <a:rPr lang="en-US" sz="1050" b="0" dirty="0">
                <a:solidFill>
                  <a:srgbClr val="FFFFFF"/>
                </a:solidFill>
                <a:effectLst/>
                <a:latin typeface="Consolas" panose="020B0609020204030204" pitchFamily="49" charset="0"/>
              </a:rPr>
              <a:t>[</a:t>
            </a:r>
            <a:r>
              <a:rPr lang="en-US" sz="1050" b="0" dirty="0">
                <a:solidFill>
                  <a:srgbClr val="FFFF00"/>
                </a:solidFill>
                <a:effectLst/>
                <a:latin typeface="Consolas" panose="020B0609020204030204" pitchFamily="49" charset="0"/>
              </a:rPr>
              <a:t>ANLYZE</a:t>
            </a:r>
            <a:r>
              <a:rPr lang="en-US" sz="1050" b="0" dirty="0">
                <a:solidFill>
                  <a:srgbClr val="FFFFFF"/>
                </a:solidFill>
                <a:effectLst/>
                <a:latin typeface="Consolas" panose="020B0609020204030204" pitchFamily="49" charset="0"/>
              </a:rPr>
              <a:t>] INFO Found 19 states, connected by 26 edges.</a:t>
            </a:r>
          </a:p>
        </p:txBody>
      </p:sp>
      <p:pic>
        <p:nvPicPr>
          <p:cNvPr id="11" name="Graphic 10">
            <a:extLst>
              <a:ext uri="{FF2B5EF4-FFF2-40B4-BE49-F238E27FC236}">
                <a16:creationId xmlns:a16="http://schemas.microsoft.com/office/drawing/2014/main" id="{8BD5554F-237D-4AE5-DF43-914DAE050A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96200" y="5290696"/>
            <a:ext cx="3993126" cy="1516504"/>
          </a:xfrm>
          <a:prstGeom prst="rect">
            <a:avLst/>
          </a:prstGeom>
          <a:effectLst>
            <a:glow rad="63500">
              <a:schemeClr val="accent3">
                <a:satMod val="175000"/>
                <a:alpha val="40000"/>
              </a:schemeClr>
            </a:glow>
          </a:effectLst>
        </p:spPr>
      </p:pic>
      <p:pic>
        <p:nvPicPr>
          <p:cNvPr id="9" name="cli-013">
            <a:hlinkClick r:id="" action="ppaction://media"/>
            <a:extLst>
              <a:ext uri="{FF2B5EF4-FFF2-40B4-BE49-F238E27FC236}">
                <a16:creationId xmlns:a16="http://schemas.microsoft.com/office/drawing/2014/main" id="{B24AB074-9F15-5F4D-F338-2BAEEE3E0F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3338" y="2876550"/>
            <a:ext cx="609600" cy="609600"/>
          </a:xfrm>
          <a:prstGeom prst="rect">
            <a:avLst/>
          </a:prstGeom>
        </p:spPr>
      </p:pic>
    </p:spTree>
    <p:extLst>
      <p:ext uri="{BB962C8B-B14F-4D97-AF65-F5344CB8AC3E}">
        <p14:creationId xmlns:p14="http://schemas.microsoft.com/office/powerpoint/2010/main" val="229452006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3" name="cli-014">
            <a:hlinkClick r:id="" action="ppaction://media"/>
            <a:extLst>
              <a:ext uri="{FF2B5EF4-FFF2-40B4-BE49-F238E27FC236}">
                <a16:creationId xmlns:a16="http://schemas.microsoft.com/office/drawing/2014/main" id="{B5611308-D7DE-9FEE-BDFB-1FD61D75B51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89025" y="3257550"/>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childTnLst>
                          </p:cTn>
                        </p:par>
                        <p:par>
                          <p:cTn id="7" fill="hold">
                            <p:stCondLst>
                              <p:cond delay="4200"/>
                            </p:stCondLst>
                            <p:childTnLst>
                              <p:par>
                                <p:cTn id="8" presetID="1" presetClass="mediacall" presetSubtype="0" fill="hold" nodeType="afterEffect">
                                  <p:stCondLst>
                                    <p:cond delay="0"/>
                                  </p:stCondLst>
                                  <p:childTnLst>
                                    <p:cmd type="call" cmd="playFrom(0.0)">
                                      <p:cBhvr>
                                        <p:cTn id="9" dur="115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p:cTn id="16"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45395" y="1775414"/>
            <a:ext cx="8382812"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proveng</a:t>
            </a:r>
            <a:r>
              <a:rPr lang="en-US" dirty="0">
                <a:solidFill>
                  <a:schemeClr val="bg1"/>
                </a:solidFill>
                <a:latin typeface="Consolas" panose="020B0609020204030204" pitchFamily="49" charset="0"/>
              </a:rPr>
              <a:t>o</a:t>
            </a:r>
            <a:endParaRPr lang="LID4096" dirty="0">
              <a:solidFill>
                <a:schemeClr val="bg1"/>
              </a:solidFill>
              <a:latin typeface="Consolas" panose="020B0609020204030204" pitchFamily="49" charset="0"/>
            </a:endParaRPr>
          </a:p>
        </p:txBody>
      </p:sp>
      <p:sp>
        <p:nvSpPr>
          <p:cNvPr id="9" name="TextBox 8">
            <a:extLst>
              <a:ext uri="{FF2B5EF4-FFF2-40B4-BE49-F238E27FC236}">
                <a16:creationId xmlns:a16="http://schemas.microsoft.com/office/drawing/2014/main" id="{5E9931CA-E5E5-EB9F-D3A9-9EF4CF351DF9}"/>
              </a:ext>
            </a:extLst>
          </p:cNvPr>
          <p:cNvSpPr txBox="1"/>
          <p:nvPr/>
        </p:nvSpPr>
        <p:spPr>
          <a:xfrm>
            <a:off x="45395" y="2292140"/>
            <a:ext cx="12101209" cy="2477601"/>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usage: </a:t>
            </a:r>
            <a:r>
              <a:rPr lang="en-US" sz="1550" b="0" dirty="0" err="1">
                <a:solidFill>
                  <a:srgbClr val="FFFFFF"/>
                </a:solidFill>
                <a:effectLst/>
                <a:latin typeface="Consolas" panose="020B0609020204030204" pitchFamily="49" charset="0"/>
              </a:rPr>
              <a:t>provengo</a:t>
            </a:r>
            <a:r>
              <a:rPr lang="en-US" sz="1550" b="0" dirty="0">
                <a:solidFill>
                  <a:srgbClr val="FFFFFF"/>
                </a:solidFill>
                <a:effectLst/>
                <a:latin typeface="Consolas" panose="020B0609020204030204" pitchFamily="49" charset="0"/>
              </a:rPr>
              <a:t> [-h] [--verbose] [--batch-mode] [--no-color] [--config CONFIG] [-p PROFILE] [-c [CUSTOM]] [-v]</a:t>
            </a:r>
          </a:p>
          <a:p>
            <a:r>
              <a:rPr lang="en-US" sz="1550" b="0" dirty="0">
                <a:solidFill>
                  <a:srgbClr val="FFFFFF"/>
                </a:solidFill>
                <a:effectLst/>
                <a:latin typeface="Consolas" panose="020B0609020204030204" pitchFamily="49" charset="0"/>
              </a:rPr>
              <a:t>                {run,analyze,gen-scripts,gen-js,report,combi,sample,ensemble,gen-book,create} ...</a:t>
            </a:r>
          </a:p>
          <a:p>
            <a:r>
              <a:rPr lang="en-US" sz="1550" b="0" dirty="0" err="1">
                <a:solidFill>
                  <a:srgbClr val="FFFFFF"/>
                </a:solidFill>
                <a:effectLst/>
                <a:latin typeface="Consolas" panose="020B0609020204030204" pitchFamily="49" charset="0"/>
              </a:rPr>
              <a:t>provengo</a:t>
            </a:r>
            <a:r>
              <a:rPr lang="en-US" sz="1550" b="0" dirty="0">
                <a:solidFill>
                  <a:srgbClr val="FFFFFF"/>
                </a:solidFill>
                <a:effectLst/>
                <a:latin typeface="Consolas" panose="020B0609020204030204" pitchFamily="49" charset="0"/>
              </a:rPr>
              <a:t>: error: too few arguments</a:t>
            </a:r>
          </a:p>
        </p:txBody>
      </p:sp>
      <p:pic>
        <p:nvPicPr>
          <p:cNvPr id="638" name="Picture 637" descr="A machine with colorful wires&#10;&#10;Description automatically generated">
            <a:extLst>
              <a:ext uri="{FF2B5EF4-FFF2-40B4-BE49-F238E27FC236}">
                <a16:creationId xmlns:a16="http://schemas.microsoft.com/office/drawing/2014/main" id="{56A18461-70DC-16BD-D98F-7E2BAE72A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5978" y="880443"/>
            <a:ext cx="2159273" cy="2159273"/>
          </a:xfrm>
          <a:prstGeom prst="rect">
            <a:avLst/>
          </a:prstGeom>
        </p:spPr>
      </p:pic>
      <p:pic>
        <p:nvPicPr>
          <p:cNvPr id="2" name="cli-002">
            <a:hlinkClick r:id="" action="ppaction://media"/>
            <a:extLst>
              <a:ext uri="{FF2B5EF4-FFF2-40B4-BE49-F238E27FC236}">
                <a16:creationId xmlns:a16="http://schemas.microsoft.com/office/drawing/2014/main" id="{B412EFD6-DF94-3665-7682-DCFA02FCFE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68438" y="2354263"/>
            <a:ext cx="609600" cy="609600"/>
          </a:xfrm>
          <a:prstGeom prst="rect">
            <a:avLst/>
          </a:prstGeom>
        </p:spPr>
      </p:pic>
    </p:spTree>
    <p:extLst>
      <p:ext uri="{BB962C8B-B14F-4D97-AF65-F5344CB8AC3E}">
        <p14:creationId xmlns:p14="http://schemas.microsoft.com/office/powerpoint/2010/main" val="7540018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457200" y="3028890"/>
            <a:ext cx="11277600" cy="400110"/>
          </a:xfrm>
          <a:prstGeom prst="rect">
            <a:avLst/>
          </a:prstGeom>
          <a:solidFill>
            <a:srgbClr val="262626"/>
          </a:solidFill>
        </p:spPr>
        <p:txBody>
          <a:bodyPr wrap="square">
            <a:spAutoFit/>
          </a:bodyPr>
          <a:lstStyle/>
          <a:p>
            <a:r>
              <a:rPr lang="LID4096" sz="2000" dirty="0">
                <a:solidFill>
                  <a:srgbClr val="D8DD62"/>
                </a:solidFill>
                <a:latin typeface="Consolas" panose="020B0609020204030204" pitchFamily="49" charset="0"/>
              </a:rPr>
              <a:t>$</a:t>
            </a:r>
            <a:r>
              <a:rPr lang="LID4096"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provengo</a:t>
            </a:r>
            <a:r>
              <a:rPr lang="en-US" sz="2000" dirty="0">
                <a:solidFill>
                  <a:schemeClr val="bg1"/>
                </a:solidFill>
                <a:latin typeface="Consolas" panose="020B0609020204030204" pitchFamily="49" charset="0"/>
              </a:rPr>
              <a:t> [global options] sub-command [sub-command options] &lt;path-to-project&gt;</a:t>
            </a:r>
            <a:endParaRPr lang="LID4096" sz="2000" dirty="0">
              <a:solidFill>
                <a:schemeClr val="bg1"/>
              </a:solidFill>
              <a:latin typeface="Consolas" panose="020B0609020204030204" pitchFamily="49" charset="0"/>
            </a:endParaRPr>
          </a:p>
        </p:txBody>
      </p:sp>
      <p:pic>
        <p:nvPicPr>
          <p:cNvPr id="2" name="cli-003">
            <a:hlinkClick r:id="" action="ppaction://media"/>
            <a:extLst>
              <a:ext uri="{FF2B5EF4-FFF2-40B4-BE49-F238E27FC236}">
                <a16:creationId xmlns:a16="http://schemas.microsoft.com/office/drawing/2014/main" id="{9C70C7A9-31F0-996D-3AF6-6F25AFAFA574}"/>
              </a:ext>
            </a:extLst>
          </p:cNvPr>
          <p:cNvPicPr>
            <a:picLocks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84641289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744B2998-3541-2F1A-60DF-34913F8D0B51}"/>
              </a:ext>
            </a:extLst>
          </p:cNvPr>
          <p:cNvSpPr txBox="1"/>
          <p:nvPr/>
        </p:nvSpPr>
        <p:spPr>
          <a:xfrm>
            <a:off x="415722" y="703297"/>
            <a:ext cx="11360555" cy="6063198"/>
          </a:xfrm>
          <a:prstGeom prst="rect">
            <a:avLst/>
          </a:prstGeom>
          <a:noFill/>
        </p:spPr>
        <p:txBody>
          <a:bodyPr wrap="square">
            <a:spAutoFit/>
          </a:bodyPr>
          <a:lstStyle/>
          <a:p>
            <a:pPr marL="1028700" indent="-1028700">
              <a:spcAft>
                <a:spcPts val="2400"/>
              </a:spcAft>
              <a:tabLst>
                <a:tab pos="1028700" algn="l"/>
              </a:tabLst>
            </a:pPr>
            <a:r>
              <a:rPr lang="en-US" sz="2400" dirty="0">
                <a:solidFill>
                  <a:srgbClr val="C21F30"/>
                </a:solidFill>
              </a:rPr>
              <a:t>--batch-mode</a:t>
            </a:r>
            <a:r>
              <a:rPr lang="en-US" sz="2400" dirty="0"/>
              <a:t>	</a:t>
            </a:r>
            <a:br>
              <a:rPr lang="en-US" sz="2400" dirty="0"/>
            </a:br>
            <a:r>
              <a:rPr lang="en-US" sz="2400" dirty="0"/>
              <a:t>Skips user interactions.</a:t>
            </a:r>
          </a:p>
          <a:p>
            <a:pPr marL="1028700" indent="-1028700">
              <a:spcAft>
                <a:spcPts val="2400"/>
              </a:spcAft>
              <a:tabLst>
                <a:tab pos="1028700" algn="l"/>
              </a:tabLst>
            </a:pPr>
            <a:r>
              <a:rPr lang="en-US" sz="2400" dirty="0">
                <a:solidFill>
                  <a:srgbClr val="C21F30"/>
                </a:solidFill>
              </a:rPr>
              <a:t>--config PATH</a:t>
            </a:r>
            <a:br>
              <a:rPr lang="en-US" sz="2400" dirty="0"/>
            </a:br>
            <a:r>
              <a:rPr lang="en-US" sz="2400" dirty="0"/>
              <a:t>Specifies the configuration file to use, defaulting to `</a:t>
            </a:r>
            <a:r>
              <a:rPr lang="en-US" sz="2400" dirty="0" err="1"/>
              <a:t>provengo.yml</a:t>
            </a:r>
            <a:r>
              <a:rPr lang="en-US" sz="2400" dirty="0"/>
              <a:t>`. </a:t>
            </a:r>
          </a:p>
          <a:p>
            <a:pPr marL="1028700" indent="-1028700">
              <a:spcAft>
                <a:spcPts val="2400"/>
              </a:spcAft>
              <a:tabLst>
                <a:tab pos="1028700" algn="l"/>
              </a:tabLst>
            </a:pPr>
            <a:r>
              <a:rPr lang="en-US" sz="2400" dirty="0">
                <a:solidFill>
                  <a:srgbClr val="C21F30"/>
                </a:solidFill>
              </a:rPr>
              <a:t>--no-color</a:t>
            </a:r>
            <a:r>
              <a:rPr lang="en-US" sz="2400" dirty="0"/>
              <a:t>	</a:t>
            </a:r>
            <a:br>
              <a:rPr lang="en-US" sz="2400" dirty="0"/>
            </a:br>
            <a:r>
              <a:rPr lang="en-US" sz="2400" dirty="0"/>
              <a:t>Outputs plain text without console colors.</a:t>
            </a:r>
          </a:p>
          <a:p>
            <a:pPr marL="1028700" indent="-1028700">
              <a:spcAft>
                <a:spcPts val="2400"/>
              </a:spcAft>
              <a:tabLst>
                <a:tab pos="1028700" algn="l"/>
              </a:tabLst>
            </a:pPr>
            <a:r>
              <a:rPr lang="en-US" sz="2400" dirty="0">
                <a:solidFill>
                  <a:srgbClr val="C21F30"/>
                </a:solidFill>
              </a:rPr>
              <a:t>-p</a:t>
            </a:r>
            <a:r>
              <a:rPr lang="en-US" sz="2400" dirty="0"/>
              <a:t>/</a:t>
            </a:r>
            <a:r>
              <a:rPr lang="en-US" sz="2400" dirty="0">
                <a:solidFill>
                  <a:srgbClr val="C21F30"/>
                </a:solidFill>
              </a:rPr>
              <a:t>--profile</a:t>
            </a:r>
            <a:r>
              <a:rPr lang="en-US" sz="2400" dirty="0"/>
              <a:t> 	</a:t>
            </a:r>
            <a:br>
              <a:rPr lang="en-US" sz="2400" dirty="0"/>
            </a:br>
            <a:r>
              <a:rPr lang="en-US" sz="2400" dirty="0"/>
              <a:t>NAME: Defines the profile name as per the configuration file.</a:t>
            </a:r>
          </a:p>
          <a:p>
            <a:pPr marL="1028700" indent="-1028700">
              <a:spcAft>
                <a:spcPts val="2400"/>
              </a:spcAft>
              <a:tabLst>
                <a:tab pos="1028700" algn="l"/>
              </a:tabLst>
            </a:pPr>
            <a:r>
              <a:rPr lang="en-US" sz="2400" dirty="0">
                <a:solidFill>
                  <a:srgbClr val="C21F30"/>
                </a:solidFill>
              </a:rPr>
              <a:t>--verbose</a:t>
            </a:r>
            <a:r>
              <a:rPr lang="en-US" sz="2400" dirty="0"/>
              <a:t> 	</a:t>
            </a:r>
            <a:br>
              <a:rPr lang="en-US" sz="2400" dirty="0"/>
            </a:br>
            <a:r>
              <a:rPr lang="en-US" sz="2400" dirty="0"/>
              <a:t>Provides detailed console data, useful for project debugging.</a:t>
            </a:r>
          </a:p>
          <a:p>
            <a:pPr marL="1028700" indent="-1028700">
              <a:spcAft>
                <a:spcPts val="2400"/>
              </a:spcAft>
              <a:tabLst>
                <a:tab pos="1028700" algn="l"/>
              </a:tabLst>
            </a:pPr>
            <a:r>
              <a:rPr lang="en-US" sz="2400" dirty="0">
                <a:solidFill>
                  <a:srgbClr val="C21F30"/>
                </a:solidFill>
              </a:rPr>
              <a:t>-c</a:t>
            </a:r>
            <a:r>
              <a:rPr lang="en-US" sz="2400" dirty="0"/>
              <a:t> </a:t>
            </a:r>
            <a:r>
              <a:rPr lang="en-US" sz="2400" dirty="0">
                <a:solidFill>
                  <a:srgbClr val="C21F30"/>
                </a:solidFill>
              </a:rPr>
              <a:t>key=value</a:t>
            </a:r>
            <a:r>
              <a:rPr lang="en-US" sz="2400" dirty="0"/>
              <a:t>/</a:t>
            </a:r>
            <a:r>
              <a:rPr lang="en-US" sz="2400" dirty="0">
                <a:solidFill>
                  <a:srgbClr val="C21F30"/>
                </a:solidFill>
              </a:rPr>
              <a:t>--custom key=value</a:t>
            </a:r>
            <a:r>
              <a:rPr lang="en-US" sz="2400" dirty="0"/>
              <a:t>:</a:t>
            </a:r>
            <a:br>
              <a:rPr lang="en-US" sz="2400" dirty="0"/>
            </a:br>
            <a:r>
              <a:rPr lang="en-US" sz="2400" dirty="0"/>
              <a:t>Allows explicit setting of configuration keys from the command line.</a:t>
            </a:r>
            <a:endParaRPr lang="LID4096" sz="2400" dirty="0"/>
          </a:p>
        </p:txBody>
      </p:sp>
      <p:sp>
        <p:nvSpPr>
          <p:cNvPr id="8" name="Rectangle 7">
            <a:extLst>
              <a:ext uri="{FF2B5EF4-FFF2-40B4-BE49-F238E27FC236}">
                <a16:creationId xmlns:a16="http://schemas.microsoft.com/office/drawing/2014/main" id="{97EB86E7-5F11-BA76-7956-1310B1EA302A}"/>
              </a:ext>
            </a:extLst>
          </p:cNvPr>
          <p:cNvSpPr/>
          <p:nvPr/>
        </p:nvSpPr>
        <p:spPr>
          <a:xfrm>
            <a:off x="1535394" y="91505"/>
            <a:ext cx="2021912"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pic>
        <p:nvPicPr>
          <p:cNvPr id="2" name="cli-004">
            <a:hlinkClick r:id="" action="ppaction://media"/>
            <a:extLst>
              <a:ext uri="{FF2B5EF4-FFF2-40B4-BE49-F238E27FC236}">
                <a16:creationId xmlns:a16="http://schemas.microsoft.com/office/drawing/2014/main" id="{A64C05EF-2C65-E24B-1112-8FFE5AC504CE}"/>
              </a:ext>
            </a:extLst>
          </p:cNvPr>
          <p:cNvPicPr>
            <a:picLocks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377371462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3F1DF3-48DC-8262-A7DA-EAFBAF1636ED}"/>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4" name="TextBox 3">
            <a:extLst>
              <a:ext uri="{FF2B5EF4-FFF2-40B4-BE49-F238E27FC236}">
                <a16:creationId xmlns:a16="http://schemas.microsoft.com/office/drawing/2014/main" id="{744B2998-3541-2F1A-60DF-34913F8D0B51}"/>
              </a:ext>
            </a:extLst>
          </p:cNvPr>
          <p:cNvSpPr txBox="1"/>
          <p:nvPr/>
        </p:nvSpPr>
        <p:spPr>
          <a:xfrm>
            <a:off x="415722" y="703297"/>
            <a:ext cx="11360555" cy="6063198"/>
          </a:xfrm>
          <a:prstGeom prst="rect">
            <a:avLst/>
          </a:prstGeom>
          <a:noFill/>
        </p:spPr>
        <p:txBody>
          <a:bodyPr wrap="square">
            <a:spAutoFit/>
          </a:bodyPr>
          <a:lstStyle/>
          <a:p>
            <a:pPr marL="1028700" indent="-1028700">
              <a:spcAft>
                <a:spcPts val="2400"/>
              </a:spcAft>
              <a:tabLst>
                <a:tab pos="1028700" algn="l"/>
              </a:tabLst>
            </a:pPr>
            <a:r>
              <a:rPr lang="en-US" sz="2400" dirty="0">
                <a:solidFill>
                  <a:srgbClr val="C21F30"/>
                </a:solidFill>
              </a:rPr>
              <a:t>--batch-mode</a:t>
            </a:r>
            <a:r>
              <a:rPr lang="en-US" sz="2400" dirty="0"/>
              <a:t>	</a:t>
            </a:r>
            <a:br>
              <a:rPr lang="en-US" sz="2400" dirty="0"/>
            </a:br>
            <a:r>
              <a:rPr lang="en-US" sz="2400" dirty="0"/>
              <a:t>Skips user interactions.</a:t>
            </a:r>
          </a:p>
          <a:p>
            <a:pPr marL="1028700" indent="-1028700">
              <a:spcAft>
                <a:spcPts val="2400"/>
              </a:spcAft>
              <a:tabLst>
                <a:tab pos="1028700" algn="l"/>
              </a:tabLst>
            </a:pPr>
            <a:r>
              <a:rPr lang="en-US" sz="2400" dirty="0">
                <a:solidFill>
                  <a:srgbClr val="C21F30"/>
                </a:solidFill>
              </a:rPr>
              <a:t>--config PATH</a:t>
            </a:r>
            <a:br>
              <a:rPr lang="en-US" sz="2400" dirty="0"/>
            </a:br>
            <a:r>
              <a:rPr lang="en-US" sz="2400" dirty="0"/>
              <a:t>Specifies the configuration file to use, defaulting to `</a:t>
            </a:r>
            <a:r>
              <a:rPr lang="en-US" sz="2400" dirty="0" err="1"/>
              <a:t>provengo.yml</a:t>
            </a:r>
            <a:r>
              <a:rPr lang="en-US" sz="2400" dirty="0"/>
              <a:t>`. </a:t>
            </a:r>
          </a:p>
          <a:p>
            <a:pPr marL="1028700" indent="-1028700">
              <a:spcAft>
                <a:spcPts val="2400"/>
              </a:spcAft>
              <a:tabLst>
                <a:tab pos="1028700" algn="l"/>
              </a:tabLst>
            </a:pPr>
            <a:r>
              <a:rPr lang="en-US" sz="2400" dirty="0">
                <a:solidFill>
                  <a:srgbClr val="C21F30"/>
                </a:solidFill>
              </a:rPr>
              <a:t>--no-color</a:t>
            </a:r>
            <a:r>
              <a:rPr lang="en-US" sz="2400" dirty="0"/>
              <a:t>	</a:t>
            </a:r>
            <a:br>
              <a:rPr lang="en-US" sz="2400" dirty="0"/>
            </a:br>
            <a:r>
              <a:rPr lang="en-US" sz="2400" dirty="0"/>
              <a:t>Outputs plain text without console colors.</a:t>
            </a:r>
          </a:p>
          <a:p>
            <a:pPr marL="1028700" indent="-1028700">
              <a:spcAft>
                <a:spcPts val="2400"/>
              </a:spcAft>
              <a:tabLst>
                <a:tab pos="1028700" algn="l"/>
              </a:tabLst>
            </a:pPr>
            <a:r>
              <a:rPr lang="en-US" sz="2400" dirty="0">
                <a:solidFill>
                  <a:srgbClr val="C21F30"/>
                </a:solidFill>
              </a:rPr>
              <a:t>-p</a:t>
            </a:r>
            <a:r>
              <a:rPr lang="en-US" sz="2400" dirty="0"/>
              <a:t>/</a:t>
            </a:r>
            <a:r>
              <a:rPr lang="en-US" sz="2400" dirty="0">
                <a:solidFill>
                  <a:srgbClr val="C21F30"/>
                </a:solidFill>
              </a:rPr>
              <a:t>--profile</a:t>
            </a:r>
            <a:r>
              <a:rPr lang="en-US" sz="2400" dirty="0"/>
              <a:t> 	</a:t>
            </a:r>
            <a:br>
              <a:rPr lang="en-US" sz="2400" dirty="0"/>
            </a:br>
            <a:r>
              <a:rPr lang="en-US" sz="2400" dirty="0"/>
              <a:t>NAME: Defines the profile name as per the configuration file.</a:t>
            </a:r>
          </a:p>
          <a:p>
            <a:pPr marL="1028700" indent="-1028700">
              <a:spcAft>
                <a:spcPts val="2400"/>
              </a:spcAft>
              <a:tabLst>
                <a:tab pos="1028700" algn="l"/>
              </a:tabLst>
            </a:pPr>
            <a:r>
              <a:rPr lang="en-US" sz="2400" dirty="0">
                <a:solidFill>
                  <a:srgbClr val="C21F30"/>
                </a:solidFill>
              </a:rPr>
              <a:t>--verbose</a:t>
            </a:r>
            <a:r>
              <a:rPr lang="en-US" sz="2400" dirty="0"/>
              <a:t> 	</a:t>
            </a:r>
            <a:br>
              <a:rPr lang="en-US" sz="2400" dirty="0"/>
            </a:br>
            <a:r>
              <a:rPr lang="en-US" sz="2400" dirty="0"/>
              <a:t>Provides detailed console data, useful for project debugging.</a:t>
            </a:r>
          </a:p>
          <a:p>
            <a:pPr marL="1028700" indent="-1028700">
              <a:spcAft>
                <a:spcPts val="2400"/>
              </a:spcAft>
              <a:tabLst>
                <a:tab pos="1028700" algn="l"/>
              </a:tabLst>
            </a:pPr>
            <a:r>
              <a:rPr lang="en-US" sz="2400" dirty="0">
                <a:solidFill>
                  <a:srgbClr val="C21F30"/>
                </a:solidFill>
              </a:rPr>
              <a:t>-c</a:t>
            </a:r>
            <a:r>
              <a:rPr lang="en-US" sz="2400" dirty="0"/>
              <a:t> </a:t>
            </a:r>
            <a:r>
              <a:rPr lang="en-US" sz="2400" dirty="0">
                <a:solidFill>
                  <a:srgbClr val="C21F30"/>
                </a:solidFill>
              </a:rPr>
              <a:t>key=value</a:t>
            </a:r>
            <a:r>
              <a:rPr lang="en-US" sz="2400" dirty="0"/>
              <a:t>/</a:t>
            </a:r>
            <a:r>
              <a:rPr lang="en-US" sz="2400" dirty="0">
                <a:solidFill>
                  <a:srgbClr val="C21F30"/>
                </a:solidFill>
              </a:rPr>
              <a:t>--custom key=value</a:t>
            </a:r>
            <a:r>
              <a:rPr lang="en-US" sz="2400" dirty="0"/>
              <a:t>:</a:t>
            </a:r>
            <a:br>
              <a:rPr lang="en-US" sz="2400" dirty="0"/>
            </a:br>
            <a:r>
              <a:rPr lang="en-US" sz="2400" dirty="0"/>
              <a:t>Allows explicit setting of configuration keys from the command line.</a:t>
            </a:r>
            <a:endParaRPr lang="LID4096" sz="2400" dirty="0"/>
          </a:p>
        </p:txBody>
      </p:sp>
      <p:sp>
        <p:nvSpPr>
          <p:cNvPr id="8" name="Rectangle 7">
            <a:extLst>
              <a:ext uri="{FF2B5EF4-FFF2-40B4-BE49-F238E27FC236}">
                <a16:creationId xmlns:a16="http://schemas.microsoft.com/office/drawing/2014/main" id="{97EB86E7-5F11-BA76-7956-1310B1EA302A}"/>
              </a:ext>
            </a:extLst>
          </p:cNvPr>
          <p:cNvSpPr/>
          <p:nvPr/>
        </p:nvSpPr>
        <p:spPr>
          <a:xfrm>
            <a:off x="1535394" y="91505"/>
            <a:ext cx="2021912"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2" name="Rectangle 1">
            <a:extLst>
              <a:ext uri="{FF2B5EF4-FFF2-40B4-BE49-F238E27FC236}">
                <a16:creationId xmlns:a16="http://schemas.microsoft.com/office/drawing/2014/main" id="{D473E6AF-4A9B-7BAA-014D-13A0FA92EB72}"/>
              </a:ext>
            </a:extLst>
          </p:cNvPr>
          <p:cNvSpPr/>
          <p:nvPr/>
        </p:nvSpPr>
        <p:spPr>
          <a:xfrm>
            <a:off x="415722" y="4866705"/>
            <a:ext cx="9020378" cy="875295"/>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pic>
        <p:nvPicPr>
          <p:cNvPr id="3" name="cli-005">
            <a:hlinkClick r:id="" action="ppaction://media"/>
            <a:extLst>
              <a:ext uri="{FF2B5EF4-FFF2-40B4-BE49-F238E27FC236}">
                <a16:creationId xmlns:a16="http://schemas.microsoft.com/office/drawing/2014/main" id="{5ACB67E1-E261-4F42-9375-399B17C98419}"/>
              </a:ext>
            </a:extLst>
          </p:cNvPr>
          <p:cNvPicPr>
            <a:picLocks noChangeAspect="1"/>
          </p:cNvPicPr>
          <p:nvPr>
            <a:audioFile r:link="rId2"/>
            <p:extLst>
              <p:ext uri="{DAA4B4D4-6D71-4841-9C94-3DE7FCFB9230}">
                <p14:media xmlns:p14="http://schemas.microsoft.com/office/powerpoint/2010/main" r:link="rId1"/>
              </p:ext>
            </p:extLst>
          </p:nvPr>
        </p:nvPicPr>
        <p:blipFill>
          <a:blip r:embed="rId5"/>
          <a:stretch>
            <a:fillRect/>
          </a:stretch>
        </p:blipFill>
        <p:spPr>
          <a:xfrm>
            <a:off x="0" y="0"/>
            <a:ext cx="609600" cy="609600"/>
          </a:xfrm>
          <a:prstGeom prst="rect">
            <a:avLst/>
          </a:prstGeom>
        </p:spPr>
      </p:pic>
    </p:spTree>
    <p:extLst>
      <p:ext uri="{BB962C8B-B14F-4D97-AF65-F5344CB8AC3E}">
        <p14:creationId xmlns:p14="http://schemas.microsoft.com/office/powerpoint/2010/main" val="131175568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15B9932D-4000-0EFA-1B6D-E78D7714090B}"/>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E474E3FE-F5E9-2E31-E2B5-8791B39D8385}"/>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A0FFE068-9891-5A4A-13A5-92DE218558B9}"/>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7EA872D5-1963-8A6C-4B39-8C5D0F023C1A}"/>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67563A0D-C09C-0FBE-3B50-0223E9C6C423}"/>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051BD12C-64C2-1195-25C0-954D91E5C3EB}"/>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683F1DF3-48DC-8262-A7DA-EAFBAF1636ED}"/>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97EB86E7-5F11-BA76-7956-1310B1EA302A}"/>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941DBC96-C80F-2288-2A13-E0020256B94C}"/>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3FAAF7E6-0A4E-D30E-1740-14AE34CA4F5B}"/>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CC1559F3-3F37-F8DD-1C03-2A001740D5B5}"/>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5C0BA241-CFEA-AF04-6A3B-DCC599D9F142}"/>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FFB6F7FD-EA88-46AF-B92F-547826352C72}"/>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EE017C29-B4CA-ABD2-0141-722FF1D8695F}"/>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E8E6EE8F-8399-84DC-DCFD-B787E3A68C97}"/>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D47AE55F-BB23-E388-1385-DE2BE73C9037}"/>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686E30BA-B6B6-61D1-1D2E-BCC3CFE04C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9537BA51-D686-1C78-7D9F-F334B3802C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B192AA83-6103-4A4E-BC9B-793746F92D39}"/>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C3D7C75E-BE58-E457-50D7-E978D08BCB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6">
            <a:hlinkClick r:id="" action="ppaction://media"/>
            <a:extLst>
              <a:ext uri="{FF2B5EF4-FFF2-40B4-BE49-F238E27FC236}">
                <a16:creationId xmlns:a16="http://schemas.microsoft.com/office/drawing/2014/main" id="{52C35679-5431-13A9-949C-13F735B97D8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303338" y="2449513"/>
            <a:ext cx="609600" cy="609600"/>
          </a:xfrm>
          <a:prstGeom prst="rect">
            <a:avLst/>
          </a:prstGeom>
        </p:spPr>
      </p:pic>
    </p:spTree>
    <p:extLst>
      <p:ext uri="{BB962C8B-B14F-4D97-AF65-F5344CB8AC3E}">
        <p14:creationId xmlns:p14="http://schemas.microsoft.com/office/powerpoint/2010/main" val="21445087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50A5-D583-1483-93D9-95634B48FBE6}"/>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299CE63A-9A64-74DE-E606-EF75B8A699DD}"/>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14DCE355-CB87-6329-3D12-B518B214DAB3}"/>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3D00ED6D-527C-87E3-C72A-6807A1AD2E17}"/>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E35CF709-DC24-F6F0-0B7E-7963C1CE18C7}"/>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3F2E784B-9F13-CA56-B869-73D26A108518}"/>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AD752E94-E6F8-9E32-72B2-346303AF8FCE}"/>
              </a:ext>
            </a:extLst>
          </p:cNvPr>
          <p:cNvSpPr/>
          <p:nvPr/>
        </p:nvSpPr>
        <p:spPr>
          <a:xfrm>
            <a:off x="2011192" y="137313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68117B67-2B5B-71D8-1CA1-13845855E07E}"/>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86F2AC1F-DBDB-7938-E039-5D7743D31B8E}"/>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8D5B6700-BBBD-447C-C7D4-F3ECF2A6FC29}"/>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39C932FC-0035-13A2-3E7F-2113AD838042}"/>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CB915A34-19E3-7D04-ED42-1B6675C022BF}"/>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39B7E455-A1C1-5516-8CDB-CC2C73C74B8F}"/>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62844946-1384-E0E8-FA9C-5F5B49EEE4CA}"/>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69BD46C3-C0B0-7459-DCF1-92F98AAA447E}"/>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5CEB1A2D-3281-5B4F-D8DB-88D057457DB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BDF4789E-32AB-C743-7181-C945AF79F86F}"/>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957857C6-4211-A0ED-E139-B811968383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0022F466-77C5-52A6-FAEC-C4B34D1A4A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276F93A8-0974-5B15-30D0-9F5E7507DB4C}"/>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6C6AEEF0-EBDD-376E-5191-05EE3B10FB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7">
            <a:hlinkClick r:id="" action="ppaction://media"/>
            <a:extLst>
              <a:ext uri="{FF2B5EF4-FFF2-40B4-BE49-F238E27FC236}">
                <a16:creationId xmlns:a16="http://schemas.microsoft.com/office/drawing/2014/main" id="{98304A7F-46D5-0BB4-F3B5-D526C5BD455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22338" y="2674938"/>
            <a:ext cx="609600" cy="609600"/>
          </a:xfrm>
          <a:prstGeom prst="rect">
            <a:avLst/>
          </a:prstGeom>
        </p:spPr>
      </p:pic>
    </p:spTree>
    <p:extLst>
      <p:ext uri="{BB962C8B-B14F-4D97-AF65-F5344CB8AC3E}">
        <p14:creationId xmlns:p14="http://schemas.microsoft.com/office/powerpoint/2010/main" val="37630345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0BB14-B68F-25E4-0647-103B0BC3033A}"/>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0DFB4BF5-8F97-2B4D-F2B9-9B84F345563C}"/>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1B73FB2B-3C6A-4B18-D20F-BEC6B8A26A14}"/>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2E856329-C214-7549-87E9-5A29B4EEA989}"/>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9879DC5F-B3A5-B045-B02D-8B3BC4E200B1}"/>
              </a:ext>
            </a:extLst>
          </p:cNvPr>
          <p:cNvSpPr/>
          <p:nvPr/>
        </p:nvSpPr>
        <p:spPr>
          <a:xfrm>
            <a:off x="7747880"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B6D4F8FD-D1CE-6DD5-43DB-35E9CB06675C}"/>
              </a:ext>
            </a:extLst>
          </p:cNvPr>
          <p:cNvSpPr/>
          <p:nvPr/>
        </p:nvSpPr>
        <p:spPr>
          <a:xfrm>
            <a:off x="4879536" y="143913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F57A12DC-0381-1990-C117-29B6246DDE73}"/>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F33C96DB-A56C-CA71-1294-4326117B0A1A}"/>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9EB68A26-74B4-1563-93CC-00F1EF81FF02}"/>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F3A4B052-86EF-FC2C-607D-D2725A63548D}"/>
              </a:ext>
            </a:extLst>
          </p:cNvPr>
          <p:cNvSpPr txBox="1"/>
          <p:nvPr/>
        </p:nvSpPr>
        <p:spPr>
          <a:xfrm>
            <a:off x="5040466" y="2527324"/>
            <a:ext cx="1903679" cy="523220"/>
          </a:xfrm>
          <a:prstGeom prst="rect">
            <a:avLst/>
          </a:prstGeom>
          <a:noFill/>
        </p:spPr>
        <p:txBody>
          <a:bodyPr wrap="square">
            <a:spAutoFit/>
          </a:bodyPr>
          <a:lstStyle/>
          <a:p>
            <a:pPr algn="ctr"/>
            <a:r>
              <a:rPr lang="LID4096" sz="2800"/>
              <a:t>run</a:t>
            </a:r>
            <a:endParaRPr lang="LID4096" sz="2800" dirty="0"/>
          </a:p>
        </p:txBody>
      </p:sp>
      <p:sp>
        <p:nvSpPr>
          <p:cNvPr id="11" name="TextBox 10">
            <a:extLst>
              <a:ext uri="{FF2B5EF4-FFF2-40B4-BE49-F238E27FC236}">
                <a16:creationId xmlns:a16="http://schemas.microsoft.com/office/drawing/2014/main" id="{AF29962E-B39B-3C80-77DF-340A234DE65E}"/>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D52905F6-02B9-97B8-99E6-52197700FC09}"/>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B07F1089-3F54-D4F7-FB8E-38A5D2BD4F42}"/>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1AA1CE87-ADB3-AC4D-1A5E-FC46BE91A062}"/>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46C5DD87-378F-F516-0742-5B8F851EB08E}"/>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CC87C3BF-0D8D-A47B-CD36-4185966C1D5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2B4E359B-848E-291A-974A-273CDDBBC549}"/>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E69A26E8-525A-1324-1F03-66986BDFD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4AEE63B0-34DA-531C-848A-9E580E58A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BABE6E47-9DA9-FE80-88AD-FC870C12AFA4}"/>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C364C7B0-A45A-13B0-6597-8F9734BC2A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8">
            <a:hlinkClick r:id="" action="ppaction://media"/>
            <a:extLst>
              <a:ext uri="{FF2B5EF4-FFF2-40B4-BE49-F238E27FC236}">
                <a16:creationId xmlns:a16="http://schemas.microsoft.com/office/drawing/2014/main" id="{582C32A0-6281-BFB8-F0FC-949C06B845C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433513" y="2497138"/>
            <a:ext cx="609600" cy="609600"/>
          </a:xfrm>
          <a:prstGeom prst="rect">
            <a:avLst/>
          </a:prstGeom>
        </p:spPr>
      </p:pic>
    </p:spTree>
    <p:extLst>
      <p:ext uri="{BB962C8B-B14F-4D97-AF65-F5344CB8AC3E}">
        <p14:creationId xmlns:p14="http://schemas.microsoft.com/office/powerpoint/2010/main" val="237969991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89B1-682A-9650-8161-DC194B0A7C51}"/>
            </a:ext>
          </a:extLst>
        </p:cNvPr>
        <p:cNvGrpSpPr/>
        <p:nvPr/>
      </p:nvGrpSpPr>
      <p:grpSpPr>
        <a:xfrm>
          <a:off x="0" y="0"/>
          <a:ext cx="0" cy="0"/>
          <a:chOff x="0" y="0"/>
          <a:chExt cx="0" cy="0"/>
        </a:xfrm>
      </p:grpSpPr>
      <p:sp>
        <p:nvSpPr>
          <p:cNvPr id="48" name="Oval 47">
            <a:extLst>
              <a:ext uri="{FF2B5EF4-FFF2-40B4-BE49-F238E27FC236}">
                <a16:creationId xmlns:a16="http://schemas.microsoft.com/office/drawing/2014/main" id="{D0661D6B-D58F-4401-2407-BB4C171D405E}"/>
              </a:ext>
            </a:extLst>
          </p:cNvPr>
          <p:cNvSpPr/>
          <p:nvPr/>
        </p:nvSpPr>
        <p:spPr>
          <a:xfrm>
            <a:off x="7912980"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7" name="Oval 46">
            <a:extLst>
              <a:ext uri="{FF2B5EF4-FFF2-40B4-BE49-F238E27FC236}">
                <a16:creationId xmlns:a16="http://schemas.microsoft.com/office/drawing/2014/main" id="{D5531E7B-7D5C-1550-CF58-A258D113F890}"/>
              </a:ext>
            </a:extLst>
          </p:cNvPr>
          <p:cNvSpPr/>
          <p:nvPr/>
        </p:nvSpPr>
        <p:spPr>
          <a:xfrm>
            <a:off x="5007708" y="393521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46" name="Oval 45">
            <a:extLst>
              <a:ext uri="{FF2B5EF4-FFF2-40B4-BE49-F238E27FC236}">
                <a16:creationId xmlns:a16="http://schemas.microsoft.com/office/drawing/2014/main" id="{9AD6C159-99CF-1A21-2A02-DC8E13077045}"/>
              </a:ext>
            </a:extLst>
          </p:cNvPr>
          <p:cNvSpPr/>
          <p:nvPr/>
        </p:nvSpPr>
        <p:spPr>
          <a:xfrm>
            <a:off x="2036592" y="4038600"/>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9" name="Oval 38">
            <a:extLst>
              <a:ext uri="{FF2B5EF4-FFF2-40B4-BE49-F238E27FC236}">
                <a16:creationId xmlns:a16="http://schemas.microsoft.com/office/drawing/2014/main" id="{621D2BB9-0DA6-3AFC-8583-233A07A12187}"/>
              </a:ext>
            </a:extLst>
          </p:cNvPr>
          <p:cNvSpPr/>
          <p:nvPr/>
        </p:nvSpPr>
        <p:spPr>
          <a:xfrm>
            <a:off x="7747880" y="1439137"/>
            <a:ext cx="2126974" cy="1725707"/>
          </a:xfrm>
          <a:prstGeom prst="ellipse">
            <a:avLst/>
          </a:prstGeom>
          <a:solidFill>
            <a:schemeClr val="accent5">
              <a:lumMod val="60000"/>
              <a:lumOff val="40000"/>
            </a:schemeClr>
          </a:solidFill>
          <a:ln>
            <a:noFill/>
          </a:ln>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6" name="Oval 35">
            <a:extLst>
              <a:ext uri="{FF2B5EF4-FFF2-40B4-BE49-F238E27FC236}">
                <a16:creationId xmlns:a16="http://schemas.microsoft.com/office/drawing/2014/main" id="{BC1011A1-96C1-8B0B-BE3F-7B33512BCD0A}"/>
              </a:ext>
            </a:extLst>
          </p:cNvPr>
          <p:cNvSpPr/>
          <p:nvPr/>
        </p:nvSpPr>
        <p:spPr>
          <a:xfrm>
            <a:off x="4879536" y="1439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32" name="Oval 31">
            <a:extLst>
              <a:ext uri="{FF2B5EF4-FFF2-40B4-BE49-F238E27FC236}">
                <a16:creationId xmlns:a16="http://schemas.microsoft.com/office/drawing/2014/main" id="{740B48A6-D829-4F5C-EEA5-B8BEDDE5C127}"/>
              </a:ext>
            </a:extLst>
          </p:cNvPr>
          <p:cNvSpPr/>
          <p:nvPr/>
        </p:nvSpPr>
        <p:spPr>
          <a:xfrm>
            <a:off x="2011192" y="1373137"/>
            <a:ext cx="2126974" cy="1725707"/>
          </a:xfrm>
          <a:prstGeom prst="ellipse">
            <a:avLst/>
          </a:prstGeom>
          <a:effectLst>
            <a:glow rad="228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LID4096"/>
          </a:p>
        </p:txBody>
      </p:sp>
      <p:sp>
        <p:nvSpPr>
          <p:cNvPr id="5" name="TextBox 4">
            <a:extLst>
              <a:ext uri="{FF2B5EF4-FFF2-40B4-BE49-F238E27FC236}">
                <a16:creationId xmlns:a16="http://schemas.microsoft.com/office/drawing/2014/main" id="{E4658250-6A04-1A5B-3C7D-41BF50BC7CDE}"/>
              </a:ext>
            </a:extLst>
          </p:cNvPr>
          <p:cNvSpPr txBox="1"/>
          <p:nvPr/>
        </p:nvSpPr>
        <p:spPr>
          <a:xfrm>
            <a:off x="94843" y="111857"/>
            <a:ext cx="10402111"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[global options] sub-command [sub-command options] &lt;path-to-project&gt;</a:t>
            </a:r>
            <a:endParaRPr lang="LID4096" dirty="0">
              <a:solidFill>
                <a:schemeClr val="bg1"/>
              </a:solidFill>
              <a:latin typeface="Consolas" panose="020B0609020204030204" pitchFamily="49" charset="0"/>
            </a:endParaRPr>
          </a:p>
        </p:txBody>
      </p:sp>
      <p:sp>
        <p:nvSpPr>
          <p:cNvPr id="8" name="Rectangle 7">
            <a:extLst>
              <a:ext uri="{FF2B5EF4-FFF2-40B4-BE49-F238E27FC236}">
                <a16:creationId xmlns:a16="http://schemas.microsoft.com/office/drawing/2014/main" id="{D966E2B2-23B9-E339-2970-069193D8C3A9}"/>
              </a:ext>
            </a:extLst>
          </p:cNvPr>
          <p:cNvSpPr/>
          <p:nvPr/>
        </p:nvSpPr>
        <p:spPr>
          <a:xfrm>
            <a:off x="3617598" y="78805"/>
            <a:ext cx="1515104" cy="439291"/>
          </a:xfrm>
          <a:prstGeom prst="rect">
            <a:avLst/>
          </a:prstGeom>
          <a:noFill/>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LID4096"/>
          </a:p>
        </p:txBody>
      </p:sp>
      <p:sp>
        <p:nvSpPr>
          <p:cNvPr id="9" name="TextBox 8">
            <a:extLst>
              <a:ext uri="{FF2B5EF4-FFF2-40B4-BE49-F238E27FC236}">
                <a16:creationId xmlns:a16="http://schemas.microsoft.com/office/drawing/2014/main" id="{C5BBA66F-BE36-7D2D-25AA-01E259D5BA43}"/>
              </a:ext>
            </a:extLst>
          </p:cNvPr>
          <p:cNvSpPr txBox="1"/>
          <p:nvPr/>
        </p:nvSpPr>
        <p:spPr>
          <a:xfrm>
            <a:off x="5040466" y="2527324"/>
            <a:ext cx="1903679" cy="523220"/>
          </a:xfrm>
          <a:prstGeom prst="rect">
            <a:avLst/>
          </a:prstGeom>
          <a:noFill/>
        </p:spPr>
        <p:txBody>
          <a:bodyPr wrap="square">
            <a:spAutoFit/>
          </a:bodyPr>
          <a:lstStyle/>
          <a:p>
            <a:pPr algn="ctr"/>
            <a:r>
              <a:rPr lang="LID4096" sz="2800" dirty="0"/>
              <a:t>run</a:t>
            </a:r>
          </a:p>
        </p:txBody>
      </p:sp>
      <p:sp>
        <p:nvSpPr>
          <p:cNvPr id="11" name="TextBox 10">
            <a:extLst>
              <a:ext uri="{FF2B5EF4-FFF2-40B4-BE49-F238E27FC236}">
                <a16:creationId xmlns:a16="http://schemas.microsoft.com/office/drawing/2014/main" id="{FB0E0192-D0F5-C16C-3F5A-AE5C157D0B9A}"/>
              </a:ext>
            </a:extLst>
          </p:cNvPr>
          <p:cNvSpPr txBox="1"/>
          <p:nvPr/>
        </p:nvSpPr>
        <p:spPr>
          <a:xfrm>
            <a:off x="2242826" y="2527324"/>
            <a:ext cx="1663705" cy="523220"/>
          </a:xfrm>
          <a:prstGeom prst="rect">
            <a:avLst/>
          </a:prstGeom>
          <a:noFill/>
        </p:spPr>
        <p:txBody>
          <a:bodyPr wrap="square">
            <a:spAutoFit/>
          </a:bodyPr>
          <a:lstStyle/>
          <a:p>
            <a:pPr algn="ctr"/>
            <a:r>
              <a:rPr lang="LID4096" sz="2800" dirty="0"/>
              <a:t>create</a:t>
            </a:r>
          </a:p>
        </p:txBody>
      </p:sp>
      <p:sp>
        <p:nvSpPr>
          <p:cNvPr id="13" name="TextBox 12">
            <a:extLst>
              <a:ext uri="{FF2B5EF4-FFF2-40B4-BE49-F238E27FC236}">
                <a16:creationId xmlns:a16="http://schemas.microsoft.com/office/drawing/2014/main" id="{F0EBE20D-0034-F4CB-5184-3FB1CDF4D280}"/>
              </a:ext>
            </a:extLst>
          </p:cNvPr>
          <p:cNvSpPr txBox="1"/>
          <p:nvPr/>
        </p:nvSpPr>
        <p:spPr>
          <a:xfrm>
            <a:off x="7912980" y="2527324"/>
            <a:ext cx="1903681" cy="523220"/>
          </a:xfrm>
          <a:prstGeom prst="rect">
            <a:avLst/>
          </a:prstGeom>
          <a:noFill/>
        </p:spPr>
        <p:txBody>
          <a:bodyPr wrap="square">
            <a:spAutoFit/>
          </a:bodyPr>
          <a:lstStyle/>
          <a:p>
            <a:pPr algn="ctr"/>
            <a:r>
              <a:rPr lang="LID4096" sz="2800" dirty="0"/>
              <a:t>analyze</a:t>
            </a:r>
          </a:p>
        </p:txBody>
      </p:sp>
      <p:sp>
        <p:nvSpPr>
          <p:cNvPr id="17" name="TextBox 16">
            <a:extLst>
              <a:ext uri="{FF2B5EF4-FFF2-40B4-BE49-F238E27FC236}">
                <a16:creationId xmlns:a16="http://schemas.microsoft.com/office/drawing/2014/main" id="{E7C0D0BF-3046-845E-7355-19663DBE8002}"/>
              </a:ext>
            </a:extLst>
          </p:cNvPr>
          <p:cNvSpPr txBox="1"/>
          <p:nvPr/>
        </p:nvSpPr>
        <p:spPr>
          <a:xfrm>
            <a:off x="4862666" y="5055743"/>
            <a:ext cx="2417058" cy="523220"/>
          </a:xfrm>
          <a:prstGeom prst="rect">
            <a:avLst/>
          </a:prstGeom>
          <a:noFill/>
        </p:spPr>
        <p:txBody>
          <a:bodyPr wrap="square">
            <a:spAutoFit/>
          </a:bodyPr>
          <a:lstStyle/>
          <a:p>
            <a:pPr algn="ctr"/>
            <a:r>
              <a:rPr lang="LID4096" sz="2800" dirty="0"/>
              <a:t>ensemble</a:t>
            </a:r>
          </a:p>
        </p:txBody>
      </p:sp>
      <p:sp>
        <p:nvSpPr>
          <p:cNvPr id="19" name="TextBox 18">
            <a:extLst>
              <a:ext uri="{FF2B5EF4-FFF2-40B4-BE49-F238E27FC236}">
                <a16:creationId xmlns:a16="http://schemas.microsoft.com/office/drawing/2014/main" id="{0C810161-9F4F-229E-77EB-D8F03DD2AB3B}"/>
              </a:ext>
            </a:extLst>
          </p:cNvPr>
          <p:cNvSpPr txBox="1"/>
          <p:nvPr/>
        </p:nvSpPr>
        <p:spPr>
          <a:xfrm>
            <a:off x="8013614" y="5055743"/>
            <a:ext cx="1861240" cy="523220"/>
          </a:xfrm>
          <a:prstGeom prst="rect">
            <a:avLst/>
          </a:prstGeom>
          <a:noFill/>
        </p:spPr>
        <p:txBody>
          <a:bodyPr wrap="square">
            <a:spAutoFit/>
          </a:bodyPr>
          <a:lstStyle/>
          <a:p>
            <a:pPr algn="ctr"/>
            <a:r>
              <a:rPr lang="LID4096" sz="2800" dirty="0"/>
              <a:t>report</a:t>
            </a:r>
          </a:p>
        </p:txBody>
      </p:sp>
      <p:sp>
        <p:nvSpPr>
          <p:cNvPr id="15" name="TextBox 14">
            <a:extLst>
              <a:ext uri="{FF2B5EF4-FFF2-40B4-BE49-F238E27FC236}">
                <a16:creationId xmlns:a16="http://schemas.microsoft.com/office/drawing/2014/main" id="{BA700090-8E7B-1D4D-152E-C86AC2239002}"/>
              </a:ext>
            </a:extLst>
          </p:cNvPr>
          <p:cNvSpPr txBox="1"/>
          <p:nvPr/>
        </p:nvSpPr>
        <p:spPr>
          <a:xfrm>
            <a:off x="2267240" y="5055743"/>
            <a:ext cx="1784684" cy="523220"/>
          </a:xfrm>
          <a:prstGeom prst="rect">
            <a:avLst/>
          </a:prstGeom>
          <a:noFill/>
        </p:spPr>
        <p:txBody>
          <a:bodyPr wrap="square">
            <a:spAutoFit/>
          </a:bodyPr>
          <a:lstStyle>
            <a:defPPr>
              <a:defRPr lang="LID4096"/>
            </a:defPPr>
            <a:lvl1pPr algn="ctr">
              <a:defRPr sz="2800"/>
            </a:lvl1pPr>
          </a:lstStyle>
          <a:p>
            <a:r>
              <a:rPr lang="LID4096" dirty="0"/>
              <a:t>sample</a:t>
            </a:r>
          </a:p>
        </p:txBody>
      </p:sp>
      <p:pic>
        <p:nvPicPr>
          <p:cNvPr id="31" name="Picture 30" descr="A black and white logo&#10;&#10;Description automatically generated">
            <a:extLst>
              <a:ext uri="{FF2B5EF4-FFF2-40B4-BE49-F238E27FC236}">
                <a16:creationId xmlns:a16="http://schemas.microsoft.com/office/drawing/2014/main" id="{5D049C43-A8F7-7778-99D4-1D5F8117F24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518591" y="1613906"/>
            <a:ext cx="914400" cy="914400"/>
          </a:xfrm>
          <a:prstGeom prst="rect">
            <a:avLst/>
          </a:prstGeom>
        </p:spPr>
      </p:pic>
      <p:pic>
        <p:nvPicPr>
          <p:cNvPr id="35" name="Picture 34" descr="A computer with a plane in the screen&#10;&#10;Description automatically generated">
            <a:extLst>
              <a:ext uri="{FF2B5EF4-FFF2-40B4-BE49-F238E27FC236}">
                <a16:creationId xmlns:a16="http://schemas.microsoft.com/office/drawing/2014/main" id="{4CB568E4-5830-BF30-60D2-DB1DDC5AA7C5}"/>
              </a:ext>
            </a:extLst>
          </p:cNvPr>
          <p:cNvPicPr>
            <a:picLocks/>
          </p:cNvPicPr>
          <p:nvPr/>
        </p:nvPicPr>
        <p:blipFill rotWithShape="1">
          <a:blip r:embed="rId6">
            <a:extLst>
              <a:ext uri="{28A0092B-C50C-407E-A947-70E740481C1C}">
                <a14:useLocalDpi xmlns:a14="http://schemas.microsoft.com/office/drawing/2010/main" val="0"/>
              </a:ext>
            </a:extLst>
          </a:blip>
          <a:srcRect t="11628" r="8617" b="8585"/>
          <a:stretch/>
        </p:blipFill>
        <p:spPr>
          <a:xfrm>
            <a:off x="5488302" y="1695276"/>
            <a:ext cx="914400" cy="914400"/>
          </a:xfrm>
          <a:prstGeom prst="rect">
            <a:avLst/>
          </a:prstGeom>
        </p:spPr>
      </p:pic>
      <p:pic>
        <p:nvPicPr>
          <p:cNvPr id="38" name="Picture 37" descr="A black and white logo&#10;&#10;Description automatically generated">
            <a:extLst>
              <a:ext uri="{FF2B5EF4-FFF2-40B4-BE49-F238E27FC236}">
                <a16:creationId xmlns:a16="http://schemas.microsoft.com/office/drawing/2014/main" id="{A9AE2CE4-CB4B-7B7D-413A-FA7E244CE5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567" y="1571277"/>
            <a:ext cx="1133475" cy="1057275"/>
          </a:xfrm>
          <a:prstGeom prst="rect">
            <a:avLst/>
          </a:prstGeom>
        </p:spPr>
      </p:pic>
      <p:pic>
        <p:nvPicPr>
          <p:cNvPr id="41" name="Picture 40" descr="A black and white logo&#10;&#10;Description automatically generated">
            <a:extLst>
              <a:ext uri="{FF2B5EF4-FFF2-40B4-BE49-F238E27FC236}">
                <a16:creationId xmlns:a16="http://schemas.microsoft.com/office/drawing/2014/main" id="{E065BFFA-DE5A-A1FF-BD31-5EF0595C06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4" y="4049712"/>
            <a:ext cx="1000125" cy="1047750"/>
          </a:xfrm>
          <a:prstGeom prst="rect">
            <a:avLst/>
          </a:prstGeom>
        </p:spPr>
      </p:pic>
      <p:pic>
        <p:nvPicPr>
          <p:cNvPr id="43" name="Picture 42" descr="A computer screen shot of a computer&#10;&#10;Description automatically generated">
            <a:extLst>
              <a:ext uri="{FF2B5EF4-FFF2-40B4-BE49-F238E27FC236}">
                <a16:creationId xmlns:a16="http://schemas.microsoft.com/office/drawing/2014/main" id="{56FBC7F5-664A-3BC5-0B52-392E371E4F23}"/>
              </a:ext>
            </a:extLst>
          </p:cNvPr>
          <p:cNvPicPr>
            <a:picLocks noChangeAspect="1"/>
          </p:cNvPicPr>
          <p:nvPr/>
        </p:nvPicPr>
        <p:blipFill rotWithShape="1">
          <a:blip r:embed="rId9">
            <a:extLst>
              <a:ext uri="{28A0092B-C50C-407E-A947-70E740481C1C}">
                <a14:useLocalDpi xmlns:a14="http://schemas.microsoft.com/office/drawing/2010/main" val="0"/>
              </a:ext>
            </a:extLst>
          </a:blip>
          <a:srcRect l="43130" r="41620"/>
          <a:stretch/>
        </p:blipFill>
        <p:spPr>
          <a:xfrm>
            <a:off x="5523150" y="3906101"/>
            <a:ext cx="1096090" cy="1173705"/>
          </a:xfrm>
          <a:prstGeom prst="rect">
            <a:avLst/>
          </a:prstGeom>
        </p:spPr>
      </p:pic>
      <p:pic>
        <p:nvPicPr>
          <p:cNvPr id="45" name="Picture 44" descr="A black and white logo&#10;&#10;Description automatically generated">
            <a:extLst>
              <a:ext uri="{FF2B5EF4-FFF2-40B4-BE49-F238E27FC236}">
                <a16:creationId xmlns:a16="http://schemas.microsoft.com/office/drawing/2014/main" id="{3DD5C3B9-55B8-A9A3-D4CC-22A8B90898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2757" y="4102100"/>
            <a:ext cx="962025" cy="942975"/>
          </a:xfrm>
          <a:prstGeom prst="rect">
            <a:avLst/>
          </a:prstGeom>
        </p:spPr>
      </p:pic>
      <p:pic>
        <p:nvPicPr>
          <p:cNvPr id="2" name="cli-009">
            <a:hlinkClick r:id="" action="ppaction://media"/>
            <a:extLst>
              <a:ext uri="{FF2B5EF4-FFF2-40B4-BE49-F238E27FC236}">
                <a16:creationId xmlns:a16="http://schemas.microsoft.com/office/drawing/2014/main" id="{F5BEB396-BBAB-8BE7-4226-4431358578B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563688" y="2117725"/>
            <a:ext cx="609600" cy="609600"/>
          </a:xfrm>
          <a:prstGeom prst="rect">
            <a:avLst/>
          </a:prstGeom>
        </p:spPr>
      </p:pic>
    </p:spTree>
    <p:extLst>
      <p:ext uri="{BB962C8B-B14F-4D97-AF65-F5344CB8AC3E}">
        <p14:creationId xmlns:p14="http://schemas.microsoft.com/office/powerpoint/2010/main" val="177865350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20069</TotalTime>
  <Words>1107</Words>
  <Application>Microsoft Office PowerPoint</Application>
  <PresentationFormat>Widescreen</PresentationFormat>
  <Paragraphs>139</Paragraphs>
  <Slides>14</Slides>
  <Notes>14</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564</cp:revision>
  <dcterms:created xsi:type="dcterms:W3CDTF">2022-11-30T16:30:03Z</dcterms:created>
  <dcterms:modified xsi:type="dcterms:W3CDTF">2024-02-11T15:56:12Z</dcterms:modified>
</cp:coreProperties>
</file>